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9"/>
  </p:notesMasterIdLst>
  <p:sldIdLst>
    <p:sldId id="256" r:id="rId2"/>
    <p:sldId id="350" r:id="rId3"/>
    <p:sldId id="285" r:id="rId4"/>
    <p:sldId id="349" r:id="rId5"/>
    <p:sldId id="307" r:id="rId6"/>
    <p:sldId id="286" r:id="rId7"/>
    <p:sldId id="434" r:id="rId8"/>
    <p:sldId id="454" r:id="rId9"/>
    <p:sldId id="471" r:id="rId10"/>
    <p:sldId id="472" r:id="rId11"/>
    <p:sldId id="458" r:id="rId12"/>
    <p:sldId id="459" r:id="rId13"/>
    <p:sldId id="455" r:id="rId14"/>
    <p:sldId id="456" r:id="rId15"/>
    <p:sldId id="457" r:id="rId16"/>
    <p:sldId id="460" r:id="rId17"/>
    <p:sldId id="489" r:id="rId18"/>
    <p:sldId id="473" r:id="rId19"/>
    <p:sldId id="474" r:id="rId20"/>
    <p:sldId id="475" r:id="rId21"/>
    <p:sldId id="476" r:id="rId22"/>
    <p:sldId id="477" r:id="rId23"/>
    <p:sldId id="478" r:id="rId24"/>
    <p:sldId id="479" r:id="rId25"/>
    <p:sldId id="480" r:id="rId26"/>
    <p:sldId id="481" r:id="rId27"/>
    <p:sldId id="485" r:id="rId28"/>
    <p:sldId id="482" r:id="rId29"/>
    <p:sldId id="483" r:id="rId30"/>
    <p:sldId id="490" r:id="rId31"/>
    <p:sldId id="428" r:id="rId32"/>
    <p:sldId id="298" r:id="rId33"/>
    <p:sldId id="299" r:id="rId34"/>
    <p:sldId id="438" r:id="rId35"/>
    <p:sldId id="435" r:id="rId36"/>
    <p:sldId id="436" r:id="rId37"/>
    <p:sldId id="300" r:id="rId38"/>
    <p:sldId id="301" r:id="rId39"/>
    <p:sldId id="305" r:id="rId40"/>
    <p:sldId id="306" r:id="rId41"/>
    <p:sldId id="437" r:id="rId42"/>
    <p:sldId id="422" r:id="rId43"/>
    <p:sldId id="308" r:id="rId44"/>
    <p:sldId id="310" r:id="rId45"/>
    <p:sldId id="311" r:id="rId46"/>
    <p:sldId id="439" r:id="rId47"/>
    <p:sldId id="295" r:id="rId48"/>
    <p:sldId id="442" r:id="rId49"/>
    <p:sldId id="443" r:id="rId50"/>
    <p:sldId id="309" r:id="rId51"/>
    <p:sldId id="347" r:id="rId52"/>
    <p:sldId id="426" r:id="rId53"/>
    <p:sldId id="425" r:id="rId54"/>
    <p:sldId id="424" r:id="rId55"/>
    <p:sldId id="423" r:id="rId56"/>
    <p:sldId id="444" r:id="rId57"/>
    <p:sldId id="445" r:id="rId58"/>
    <p:sldId id="374" r:id="rId59"/>
    <p:sldId id="446" r:id="rId60"/>
    <p:sldId id="375" r:id="rId61"/>
    <p:sldId id="376" r:id="rId62"/>
    <p:sldId id="377" r:id="rId63"/>
    <p:sldId id="378" r:id="rId64"/>
    <p:sldId id="379" r:id="rId65"/>
    <p:sldId id="380" r:id="rId66"/>
    <p:sldId id="381" r:id="rId67"/>
    <p:sldId id="382" r:id="rId68"/>
    <p:sldId id="373" r:id="rId69"/>
    <p:sldId id="303" r:id="rId70"/>
    <p:sldId id="294" r:id="rId71"/>
    <p:sldId id="383" r:id="rId72"/>
    <p:sldId id="447" r:id="rId73"/>
    <p:sldId id="316" r:id="rId74"/>
    <p:sldId id="317" r:id="rId75"/>
    <p:sldId id="318" r:id="rId76"/>
    <p:sldId id="448" r:id="rId77"/>
    <p:sldId id="322" r:id="rId78"/>
    <p:sldId id="461" r:id="rId79"/>
    <p:sldId id="258" r:id="rId80"/>
    <p:sldId id="462" r:id="rId81"/>
    <p:sldId id="384" r:id="rId82"/>
    <p:sldId id="463" r:id="rId83"/>
    <p:sldId id="323" r:id="rId84"/>
    <p:sldId id="324" r:id="rId85"/>
    <p:sldId id="364" r:id="rId86"/>
    <p:sldId id="363" r:id="rId87"/>
    <p:sldId id="464" r:id="rId88"/>
    <p:sldId id="337" r:id="rId89"/>
    <p:sldId id="341" r:id="rId90"/>
    <p:sldId id="340" r:id="rId91"/>
    <p:sldId id="365" r:id="rId92"/>
    <p:sldId id="385" r:id="rId93"/>
    <p:sldId id="297" r:id="rId94"/>
    <p:sldId id="312" r:id="rId95"/>
    <p:sldId id="287" r:id="rId96"/>
    <p:sldId id="267" r:id="rId97"/>
    <p:sldId id="263" r:id="rId98"/>
    <p:sldId id="271" r:id="rId99"/>
    <p:sldId id="314" r:id="rId100"/>
    <p:sldId id="315" r:id="rId101"/>
    <p:sldId id="386" r:id="rId102"/>
    <p:sldId id="470" r:id="rId103"/>
    <p:sldId id="387" r:id="rId104"/>
    <p:sldId id="394" r:id="rId105"/>
    <p:sldId id="388" r:id="rId106"/>
    <p:sldId id="389" r:id="rId107"/>
    <p:sldId id="390" r:id="rId108"/>
    <p:sldId id="391" r:id="rId109"/>
    <p:sldId id="392" r:id="rId110"/>
    <p:sldId id="264" r:id="rId111"/>
    <p:sldId id="344" r:id="rId112"/>
    <p:sldId id="270" r:id="rId113"/>
    <p:sldId id="329" r:id="rId114"/>
    <p:sldId id="330" r:id="rId115"/>
    <p:sldId id="334" r:id="rId116"/>
    <p:sldId id="450" r:id="rId117"/>
    <p:sldId id="335" r:id="rId118"/>
    <p:sldId id="393" r:id="rId119"/>
    <p:sldId id="325" r:id="rId120"/>
    <p:sldId id="343" r:id="rId121"/>
    <p:sldId id="320" r:id="rId122"/>
    <p:sldId id="331" r:id="rId123"/>
    <p:sldId id="326" r:id="rId124"/>
    <p:sldId id="327" r:id="rId125"/>
    <p:sldId id="321" r:id="rId126"/>
    <p:sldId id="418" r:id="rId127"/>
    <p:sldId id="419" r:id="rId128"/>
    <p:sldId id="332" r:id="rId129"/>
    <p:sldId id="274" r:id="rId130"/>
    <p:sldId id="276" r:id="rId131"/>
    <p:sldId id="328" r:id="rId132"/>
    <p:sldId id="395" r:id="rId133"/>
    <p:sldId id="336" r:id="rId134"/>
    <p:sldId id="396" r:id="rId135"/>
    <p:sldId id="397" r:id="rId136"/>
    <p:sldId id="345" r:id="rId137"/>
    <p:sldId id="398" r:id="rId138"/>
    <p:sldId id="399" r:id="rId139"/>
    <p:sldId id="400" r:id="rId140"/>
    <p:sldId id="277" r:id="rId141"/>
    <p:sldId id="278" r:id="rId142"/>
    <p:sldId id="279" r:id="rId143"/>
    <p:sldId id="346" r:id="rId144"/>
    <p:sldId id="333" r:id="rId145"/>
    <p:sldId id="288" r:id="rId146"/>
    <p:sldId id="401" r:id="rId147"/>
    <p:sldId id="402" r:id="rId148"/>
    <p:sldId id="342" r:id="rId149"/>
    <p:sldId id="465" r:id="rId150"/>
    <p:sldId id="466" r:id="rId151"/>
    <p:sldId id="405" r:id="rId152"/>
    <p:sldId id="468" r:id="rId153"/>
    <p:sldId id="403" r:id="rId154"/>
    <p:sldId id="406" r:id="rId155"/>
    <p:sldId id="283" r:id="rId156"/>
    <p:sldId id="407" r:id="rId157"/>
    <p:sldId id="453" r:id="rId158"/>
    <p:sldId id="260" r:id="rId159"/>
    <p:sldId id="293" r:id="rId160"/>
    <p:sldId id="352" r:id="rId161"/>
    <p:sldId id="408" r:id="rId162"/>
    <p:sldId id="404" r:id="rId163"/>
    <p:sldId id="410" r:id="rId164"/>
    <p:sldId id="351" r:id="rId165"/>
    <p:sldId id="411" r:id="rId166"/>
    <p:sldId id="353" r:id="rId167"/>
    <p:sldId id="355" r:id="rId168"/>
    <p:sldId id="409" r:id="rId169"/>
    <p:sldId id="356" r:id="rId170"/>
    <p:sldId id="357" r:id="rId171"/>
    <p:sldId id="358" r:id="rId172"/>
    <p:sldId id="359" r:id="rId173"/>
    <p:sldId id="360" r:id="rId174"/>
    <p:sldId id="354" r:id="rId175"/>
    <p:sldId id="361" r:id="rId176"/>
    <p:sldId id="362" r:id="rId177"/>
    <p:sldId id="412" r:id="rId17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84" y="-174"/>
      </p:cViewPr>
      <p:guideLst>
        <p:guide orient="horz" pos="2160"/>
        <p:guide pos="2880"/>
      </p:guideLst>
    </p:cSldViewPr>
  </p:slideViewPr>
  <p:notesTextViewPr>
    <p:cViewPr>
      <p:scale>
        <a:sx n="100" d="100"/>
        <a:sy n="100" d="100"/>
      </p:scale>
      <p:origin x="0" y="0"/>
    </p:cViewPr>
  </p:notesTextViewPr>
  <p:sorterViewPr>
    <p:cViewPr>
      <p:scale>
        <a:sx n="98" d="100"/>
        <a:sy n="98" d="100"/>
      </p:scale>
      <p:origin x="0" y="2176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viewProps" Target="view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slide" Target="slides/slide171.xml"/><Relationship Id="rId180" Type="http://schemas.openxmlformats.org/officeDocument/2006/relationships/presProps" Target="pres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notesMaster" Target="notesMasters/notesMaster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E6CA63A1-587F-4937-B949-20BB4C2AF24E}" type="datetimeFigureOut">
              <a:rPr lang="en-US"/>
              <a:pPr>
                <a:defRPr/>
              </a:pPr>
              <a:t>9/18/2011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35A8FC8C-5E7F-404F-8187-F4C98AE9771A}" type="slidenum">
              <a:rPr lang="en-US"/>
              <a:pPr>
                <a:defRPr/>
              </a:pPr>
              <a:t>‹#›</a:t>
            </a:fld>
            <a:endParaRPr lang="en-US"/>
          </a:p>
        </p:txBody>
      </p:sp>
    </p:spTree>
    <p:extLst>
      <p:ext uri="{BB962C8B-B14F-4D97-AF65-F5344CB8AC3E}">
        <p14:creationId xmlns:p14="http://schemas.microsoft.com/office/powerpoint/2010/main" val="37322666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lide Image Placeholder 1"/>
          <p:cNvSpPr>
            <a:spLocks noGrp="1" noRot="1" noChangeAspect="1" noTextEdit="1"/>
          </p:cNvSpPr>
          <p:nvPr>
            <p:ph type="sldImg"/>
          </p:nvPr>
        </p:nvSpPr>
        <p:spPr bwMode="auto">
          <a:noFill/>
          <a:ln>
            <a:solidFill>
              <a:srgbClr val="000000"/>
            </a:solidFill>
            <a:miter lim="800000"/>
            <a:headEnd/>
            <a:tailEnd/>
          </a:ln>
        </p:spPr>
      </p:sp>
      <p:sp>
        <p:nvSpPr>
          <p:cNvPr id="162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2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D7D990-E99D-4DD6-B17E-03EDAE9B479A}"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bwMode="auto">
          <a:noFill/>
          <a:ln>
            <a:solidFill>
              <a:srgbClr val="000000"/>
            </a:solidFill>
            <a:miter lim="800000"/>
            <a:headEnd/>
            <a:tailEnd/>
          </a:ln>
        </p:spPr>
      </p:sp>
      <p:sp>
        <p:nvSpPr>
          <p:cNvPr id="172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2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2B8FAAC-29C5-4A0E-AC68-D19AF196DB1E}" type="slidenum">
              <a:rPr lang="en-US" smtClean="0"/>
              <a:pPr/>
              <a:t>37</a:t>
            </a:fld>
            <a:endParaRPr lang="en-US" smtClean="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Slide Image Placeholder 1"/>
          <p:cNvSpPr>
            <a:spLocks noGrp="1" noRot="1" noChangeAspect="1" noTextEdit="1"/>
          </p:cNvSpPr>
          <p:nvPr>
            <p:ph type="sldImg"/>
          </p:nvPr>
        </p:nvSpPr>
        <p:spPr bwMode="auto">
          <a:noFill/>
          <a:ln>
            <a:solidFill>
              <a:srgbClr val="000000"/>
            </a:solidFill>
            <a:miter lim="800000"/>
            <a:headEnd/>
            <a:tailEnd/>
          </a:ln>
        </p:spPr>
      </p:sp>
      <p:sp>
        <p:nvSpPr>
          <p:cNvPr id="2662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66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0FC51FA-B54E-4ECF-8CFE-842D4233725C}" type="slidenum">
              <a:rPr lang="en-US" smtClean="0"/>
              <a:pPr/>
              <a:t>146</a:t>
            </a:fld>
            <a:endParaRPr lang="en-US" smtClean="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Slide Image Placeholder 1"/>
          <p:cNvSpPr>
            <a:spLocks noGrp="1" noRot="1" noChangeAspect="1" noTextEdit="1"/>
          </p:cNvSpPr>
          <p:nvPr>
            <p:ph type="sldImg"/>
          </p:nvPr>
        </p:nvSpPr>
        <p:spPr bwMode="auto">
          <a:noFill/>
          <a:ln>
            <a:solidFill>
              <a:srgbClr val="000000"/>
            </a:solidFill>
            <a:miter lim="800000"/>
            <a:headEnd/>
            <a:tailEnd/>
          </a:ln>
        </p:spPr>
      </p:sp>
      <p:sp>
        <p:nvSpPr>
          <p:cNvPr id="267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67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228D8B8-DEEC-424F-909E-A4162159F73D}" type="slidenum">
              <a:rPr lang="en-US" smtClean="0"/>
              <a:pPr/>
              <a:t>147</a:t>
            </a:fld>
            <a:endParaRPr lang="en-US" smtClean="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Slide Image Placeholder 1"/>
          <p:cNvSpPr>
            <a:spLocks noGrp="1" noRot="1" noChangeAspect="1" noTextEdit="1"/>
          </p:cNvSpPr>
          <p:nvPr>
            <p:ph type="sldImg"/>
          </p:nvPr>
        </p:nvSpPr>
        <p:spPr bwMode="auto">
          <a:noFill/>
          <a:ln>
            <a:solidFill>
              <a:srgbClr val="000000"/>
            </a:solidFill>
            <a:miter lim="800000"/>
            <a:headEnd/>
            <a:tailEnd/>
          </a:ln>
        </p:spPr>
      </p:sp>
      <p:sp>
        <p:nvSpPr>
          <p:cNvPr id="2682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68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8EDE57B-4F52-4C99-B69A-B2A78F422FEB}" type="slidenum">
              <a:rPr lang="en-US" smtClean="0"/>
              <a:pPr/>
              <a:t>148</a:t>
            </a:fld>
            <a:endParaRPr lang="en-US" smtClean="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Slide Image Placeholder 1"/>
          <p:cNvSpPr>
            <a:spLocks noGrp="1" noRot="1" noChangeAspect="1" noTextEdit="1"/>
          </p:cNvSpPr>
          <p:nvPr>
            <p:ph type="sldImg"/>
          </p:nvPr>
        </p:nvSpPr>
        <p:spPr bwMode="auto">
          <a:noFill/>
          <a:ln>
            <a:solidFill>
              <a:srgbClr val="000000"/>
            </a:solidFill>
            <a:miter lim="800000"/>
            <a:headEnd/>
            <a:tailEnd/>
          </a:ln>
        </p:spPr>
      </p:sp>
      <p:sp>
        <p:nvSpPr>
          <p:cNvPr id="2703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70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B798B79-97D2-43C3-A04B-64B383694F1A}" type="slidenum">
              <a:rPr lang="en-US" smtClean="0"/>
              <a:pPr/>
              <a:t>151</a:t>
            </a:fld>
            <a:endParaRPr lang="en-US" smtClean="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Slide Image Placeholder 1"/>
          <p:cNvSpPr>
            <a:spLocks noGrp="1" noRot="1" noChangeAspect="1" noTextEdit="1"/>
          </p:cNvSpPr>
          <p:nvPr>
            <p:ph type="sldImg"/>
          </p:nvPr>
        </p:nvSpPr>
        <p:spPr bwMode="auto">
          <a:noFill/>
          <a:ln>
            <a:solidFill>
              <a:srgbClr val="000000"/>
            </a:solidFill>
            <a:miter lim="800000"/>
            <a:headEnd/>
            <a:tailEnd/>
          </a:ln>
        </p:spPr>
      </p:sp>
      <p:sp>
        <p:nvSpPr>
          <p:cNvPr id="2713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71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6AB48A7-6140-4A23-B264-B0C64780A672}" type="slidenum">
              <a:rPr lang="en-US" smtClean="0"/>
              <a:pPr/>
              <a:t>153</a:t>
            </a:fld>
            <a:endParaRPr lang="en-US" smtClean="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Slide Image Placeholder 1"/>
          <p:cNvSpPr>
            <a:spLocks noGrp="1" noRot="1" noChangeAspect="1" noTextEdit="1"/>
          </p:cNvSpPr>
          <p:nvPr>
            <p:ph type="sldImg"/>
          </p:nvPr>
        </p:nvSpPr>
        <p:spPr bwMode="auto">
          <a:noFill/>
          <a:ln>
            <a:solidFill>
              <a:srgbClr val="000000"/>
            </a:solidFill>
            <a:miter lim="800000"/>
            <a:headEnd/>
            <a:tailEnd/>
          </a:ln>
        </p:spPr>
      </p:sp>
      <p:sp>
        <p:nvSpPr>
          <p:cNvPr id="2723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72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F9FB45-83A4-4FDB-93E8-4F8B86E3C93D}" type="slidenum">
              <a:rPr lang="en-US" smtClean="0"/>
              <a:pPr/>
              <a:t>154</a:t>
            </a:fld>
            <a:endParaRPr lang="en-US" smtClean="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Slide Image Placeholder 1"/>
          <p:cNvSpPr>
            <a:spLocks noGrp="1" noRot="1" noChangeAspect="1" noTextEdit="1"/>
          </p:cNvSpPr>
          <p:nvPr>
            <p:ph type="sldImg"/>
          </p:nvPr>
        </p:nvSpPr>
        <p:spPr bwMode="auto">
          <a:noFill/>
          <a:ln>
            <a:solidFill>
              <a:srgbClr val="000000"/>
            </a:solidFill>
            <a:miter lim="800000"/>
            <a:headEnd/>
            <a:tailEnd/>
          </a:ln>
        </p:spPr>
      </p:sp>
      <p:sp>
        <p:nvSpPr>
          <p:cNvPr id="2734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73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0CAA72D-2176-4D02-B001-7A27FDFAE4BE}" type="slidenum">
              <a:rPr lang="en-US" smtClean="0"/>
              <a:pPr/>
              <a:t>155</a:t>
            </a:fld>
            <a:endParaRPr lang="en-US" smtClean="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Slide Image Placeholder 1"/>
          <p:cNvSpPr>
            <a:spLocks noGrp="1" noRot="1" noChangeAspect="1" noTextEdit="1"/>
          </p:cNvSpPr>
          <p:nvPr>
            <p:ph type="sldImg"/>
          </p:nvPr>
        </p:nvSpPr>
        <p:spPr bwMode="auto">
          <a:noFill/>
          <a:ln>
            <a:solidFill>
              <a:srgbClr val="000000"/>
            </a:solidFill>
            <a:miter lim="800000"/>
            <a:headEnd/>
            <a:tailEnd/>
          </a:ln>
        </p:spPr>
      </p:sp>
      <p:sp>
        <p:nvSpPr>
          <p:cNvPr id="2744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74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DD1F6DC-C04D-4A6E-86D1-481FE901E70F}" type="slidenum">
              <a:rPr lang="en-US" smtClean="0"/>
              <a:pPr/>
              <a:t>156</a:t>
            </a:fld>
            <a:endParaRPr lang="en-US" smtClean="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Slide Image Placeholder 1"/>
          <p:cNvSpPr>
            <a:spLocks noGrp="1" noRot="1" noChangeAspect="1" noTextEdit="1"/>
          </p:cNvSpPr>
          <p:nvPr>
            <p:ph type="sldImg"/>
          </p:nvPr>
        </p:nvSpPr>
        <p:spPr bwMode="auto">
          <a:noFill/>
          <a:ln>
            <a:solidFill>
              <a:srgbClr val="000000"/>
            </a:solidFill>
            <a:miter lim="800000"/>
            <a:headEnd/>
            <a:tailEnd/>
          </a:ln>
        </p:spPr>
      </p:sp>
      <p:sp>
        <p:nvSpPr>
          <p:cNvPr id="2754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75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9B8C92E-1F43-4F8D-A1F9-1FE23DD6AB74}" type="slidenum">
              <a:rPr lang="en-US" smtClean="0"/>
              <a:pPr/>
              <a:t>158</a:t>
            </a:fld>
            <a:endParaRPr lang="en-US" smtClean="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Slide Image Placeholder 1"/>
          <p:cNvSpPr>
            <a:spLocks noGrp="1" noRot="1" noChangeAspect="1" noTextEdit="1"/>
          </p:cNvSpPr>
          <p:nvPr>
            <p:ph type="sldImg"/>
          </p:nvPr>
        </p:nvSpPr>
        <p:spPr bwMode="auto">
          <a:noFill/>
          <a:ln>
            <a:solidFill>
              <a:srgbClr val="000000"/>
            </a:solidFill>
            <a:miter lim="800000"/>
            <a:headEnd/>
            <a:tailEnd/>
          </a:ln>
        </p:spPr>
      </p:sp>
      <p:sp>
        <p:nvSpPr>
          <p:cNvPr id="276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76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D05CCB-4881-435C-A65C-A36B0D81E331}" type="slidenum">
              <a:rPr lang="en-US" smtClean="0"/>
              <a:pPr/>
              <a:t>159</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Slide Image Placeholder 1"/>
          <p:cNvSpPr>
            <a:spLocks noGrp="1" noRot="1" noChangeAspect="1" noTextEdit="1"/>
          </p:cNvSpPr>
          <p:nvPr>
            <p:ph type="sldImg"/>
          </p:nvPr>
        </p:nvSpPr>
        <p:spPr bwMode="auto">
          <a:noFill/>
          <a:ln>
            <a:solidFill>
              <a:srgbClr val="000000"/>
            </a:solidFill>
            <a:miter lim="800000"/>
            <a:headEnd/>
            <a:tailEnd/>
          </a:ln>
        </p:spPr>
      </p:sp>
      <p:sp>
        <p:nvSpPr>
          <p:cNvPr id="173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3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8A0ED75-E9EF-4560-BE8C-5EE79F34DAF4}" type="slidenum">
              <a:rPr lang="en-US" smtClean="0"/>
              <a:pPr/>
              <a:t>38</a:t>
            </a:fld>
            <a:endParaRPr lang="en-US" smtClean="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Slide Image Placeholder 1"/>
          <p:cNvSpPr>
            <a:spLocks noGrp="1" noRot="1" noChangeAspect="1" noTextEdit="1"/>
          </p:cNvSpPr>
          <p:nvPr>
            <p:ph type="sldImg"/>
          </p:nvPr>
        </p:nvSpPr>
        <p:spPr bwMode="auto">
          <a:noFill/>
          <a:ln>
            <a:solidFill>
              <a:srgbClr val="000000"/>
            </a:solidFill>
            <a:miter lim="800000"/>
            <a:headEnd/>
            <a:tailEnd/>
          </a:ln>
        </p:spPr>
      </p:sp>
      <p:sp>
        <p:nvSpPr>
          <p:cNvPr id="2775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775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D4C1928-6162-461C-AE84-00C235E5264A}" type="slidenum">
              <a:rPr lang="en-US" smtClean="0"/>
              <a:pPr/>
              <a:t>160</a:t>
            </a:fld>
            <a:endParaRPr lang="en-US" smtClean="0"/>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Slide Image Placeholder 1"/>
          <p:cNvSpPr>
            <a:spLocks noGrp="1" noRot="1" noChangeAspect="1" noTextEdit="1"/>
          </p:cNvSpPr>
          <p:nvPr>
            <p:ph type="sldImg"/>
          </p:nvPr>
        </p:nvSpPr>
        <p:spPr bwMode="auto">
          <a:noFill/>
          <a:ln>
            <a:solidFill>
              <a:srgbClr val="000000"/>
            </a:solidFill>
            <a:miter lim="800000"/>
            <a:headEnd/>
            <a:tailEnd/>
          </a:ln>
        </p:spPr>
      </p:sp>
      <p:sp>
        <p:nvSpPr>
          <p:cNvPr id="2785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78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D43D015-9097-4E7C-A1EC-06F2BAC26DEF}" type="slidenum">
              <a:rPr lang="en-US" smtClean="0"/>
              <a:pPr/>
              <a:t>161</a:t>
            </a:fld>
            <a:endParaRPr lang="en-US" smtClean="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Slide Image Placeholder 1"/>
          <p:cNvSpPr>
            <a:spLocks noGrp="1" noRot="1" noChangeAspect="1" noTextEdit="1"/>
          </p:cNvSpPr>
          <p:nvPr>
            <p:ph type="sldImg"/>
          </p:nvPr>
        </p:nvSpPr>
        <p:spPr bwMode="auto">
          <a:noFill/>
          <a:ln>
            <a:solidFill>
              <a:srgbClr val="000000"/>
            </a:solidFill>
            <a:miter lim="800000"/>
            <a:headEnd/>
            <a:tailEnd/>
          </a:ln>
        </p:spPr>
      </p:sp>
      <p:sp>
        <p:nvSpPr>
          <p:cNvPr id="2795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79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A5853C7-C5B4-439C-8D3B-B3FE9D424842}" type="slidenum">
              <a:rPr lang="en-US" smtClean="0"/>
              <a:pPr/>
              <a:t>162</a:t>
            </a:fld>
            <a:endParaRPr lang="en-US" smtClean="0"/>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Slide Image Placeholder 1"/>
          <p:cNvSpPr>
            <a:spLocks noGrp="1" noRot="1" noChangeAspect="1" noTextEdit="1"/>
          </p:cNvSpPr>
          <p:nvPr>
            <p:ph type="sldImg"/>
          </p:nvPr>
        </p:nvSpPr>
        <p:spPr bwMode="auto">
          <a:noFill/>
          <a:ln>
            <a:solidFill>
              <a:srgbClr val="000000"/>
            </a:solidFill>
            <a:miter lim="800000"/>
            <a:headEnd/>
            <a:tailEnd/>
          </a:ln>
        </p:spPr>
      </p:sp>
      <p:sp>
        <p:nvSpPr>
          <p:cNvPr id="2805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80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F5FBCB4-9BC5-4FA4-96C2-4B4783D5CF3B}" type="slidenum">
              <a:rPr lang="en-US" smtClean="0"/>
              <a:pPr/>
              <a:t>163</a:t>
            </a:fld>
            <a:endParaRPr lang="en-US" smtClean="0"/>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Slide Image Placeholder 1"/>
          <p:cNvSpPr>
            <a:spLocks noGrp="1" noRot="1" noChangeAspect="1" noTextEdit="1"/>
          </p:cNvSpPr>
          <p:nvPr>
            <p:ph type="sldImg"/>
          </p:nvPr>
        </p:nvSpPr>
        <p:spPr bwMode="auto">
          <a:noFill/>
          <a:ln>
            <a:solidFill>
              <a:srgbClr val="000000"/>
            </a:solidFill>
            <a:miter lim="800000"/>
            <a:headEnd/>
            <a:tailEnd/>
          </a:ln>
        </p:spPr>
      </p:sp>
      <p:sp>
        <p:nvSpPr>
          <p:cNvPr id="2816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81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A7DA3B8-7BB6-499F-883E-CD4C718B2684}" type="slidenum">
              <a:rPr lang="en-US" smtClean="0"/>
              <a:pPr/>
              <a:t>164</a:t>
            </a:fld>
            <a:endParaRPr lang="en-US" smtClean="0"/>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Slide Image Placeholder 1"/>
          <p:cNvSpPr>
            <a:spLocks noGrp="1" noRot="1" noChangeAspect="1" noTextEdit="1"/>
          </p:cNvSpPr>
          <p:nvPr>
            <p:ph type="sldImg"/>
          </p:nvPr>
        </p:nvSpPr>
        <p:spPr bwMode="auto">
          <a:noFill/>
          <a:ln>
            <a:solidFill>
              <a:srgbClr val="000000"/>
            </a:solidFill>
            <a:miter lim="800000"/>
            <a:headEnd/>
            <a:tailEnd/>
          </a:ln>
        </p:spPr>
      </p:sp>
      <p:sp>
        <p:nvSpPr>
          <p:cNvPr id="2826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82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05ABE18-BD5A-4F04-9458-0F0706676D2D}" type="slidenum">
              <a:rPr lang="en-US" smtClean="0"/>
              <a:pPr/>
              <a:t>165</a:t>
            </a:fld>
            <a:endParaRPr lang="en-US" smtClean="0"/>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Slide Image Placeholder 1"/>
          <p:cNvSpPr>
            <a:spLocks noGrp="1" noRot="1" noChangeAspect="1" noTextEdit="1"/>
          </p:cNvSpPr>
          <p:nvPr>
            <p:ph type="sldImg"/>
          </p:nvPr>
        </p:nvSpPr>
        <p:spPr bwMode="auto">
          <a:noFill/>
          <a:ln>
            <a:solidFill>
              <a:srgbClr val="000000"/>
            </a:solidFill>
            <a:miter lim="800000"/>
            <a:headEnd/>
            <a:tailEnd/>
          </a:ln>
        </p:spPr>
      </p:sp>
      <p:sp>
        <p:nvSpPr>
          <p:cNvPr id="283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83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29D61E0-FC66-4243-94FC-F9545ADD0399}" type="slidenum">
              <a:rPr lang="en-US" smtClean="0"/>
              <a:pPr/>
              <a:t>166</a:t>
            </a:fld>
            <a:endParaRPr lang="en-US" smtClean="0"/>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46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84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014975D-6F6E-4828-9EB7-6BFCC9F1794E}" type="slidenum">
              <a:rPr lang="en-US" smtClean="0"/>
              <a:pPr/>
              <a:t>167</a:t>
            </a:fld>
            <a:endParaRPr lang="en-US" smtClean="0"/>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Slide Image Placeholder 1"/>
          <p:cNvSpPr>
            <a:spLocks noGrp="1" noRot="1" noChangeAspect="1" noTextEdit="1"/>
          </p:cNvSpPr>
          <p:nvPr>
            <p:ph type="sldImg"/>
          </p:nvPr>
        </p:nvSpPr>
        <p:spPr bwMode="auto">
          <a:noFill/>
          <a:ln>
            <a:solidFill>
              <a:srgbClr val="000000"/>
            </a:solidFill>
            <a:miter lim="800000"/>
            <a:headEnd/>
            <a:tailEnd/>
          </a:ln>
        </p:spPr>
      </p:sp>
      <p:sp>
        <p:nvSpPr>
          <p:cNvPr id="2856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85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DCEB2B5-E67A-41D9-8D52-5F98ECDACEB7}" type="slidenum">
              <a:rPr lang="en-US" smtClean="0"/>
              <a:pPr/>
              <a:t>168</a:t>
            </a:fld>
            <a:endParaRPr lang="en-US" smtClean="0"/>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lide Image Placeholder 1"/>
          <p:cNvSpPr>
            <a:spLocks noGrp="1" noRot="1" noChangeAspect="1" noTextEdit="1"/>
          </p:cNvSpPr>
          <p:nvPr>
            <p:ph type="sldImg"/>
          </p:nvPr>
        </p:nvSpPr>
        <p:spPr bwMode="auto">
          <a:noFill/>
          <a:ln>
            <a:solidFill>
              <a:srgbClr val="000000"/>
            </a:solidFill>
            <a:miter lim="800000"/>
            <a:headEnd/>
            <a:tailEnd/>
          </a:ln>
        </p:spPr>
      </p:sp>
      <p:sp>
        <p:nvSpPr>
          <p:cNvPr id="2867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86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7DAA26D-5057-44CD-A11B-F27ED70FFD6F}" type="slidenum">
              <a:rPr lang="en-US" smtClean="0"/>
              <a:pPr/>
              <a:t>169</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Slide Image Placeholder 1"/>
          <p:cNvSpPr>
            <a:spLocks noGrp="1" noRot="1" noChangeAspect="1" noTextEdit="1"/>
          </p:cNvSpPr>
          <p:nvPr>
            <p:ph type="sldImg"/>
          </p:nvPr>
        </p:nvSpPr>
        <p:spPr bwMode="auto">
          <a:noFill/>
          <a:ln>
            <a:solidFill>
              <a:srgbClr val="000000"/>
            </a:solidFill>
            <a:miter lim="800000"/>
            <a:headEnd/>
            <a:tailEnd/>
          </a:ln>
        </p:spPr>
      </p:sp>
      <p:sp>
        <p:nvSpPr>
          <p:cNvPr id="174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6BD9FAC-2F2E-4448-842F-7749F52CA794}" type="slidenum">
              <a:rPr lang="en-US" smtClean="0"/>
              <a:pPr/>
              <a:t>39</a:t>
            </a:fld>
            <a:endParaRPr lang="en-US" smtClean="0"/>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Slide Image Placeholder 1"/>
          <p:cNvSpPr>
            <a:spLocks noGrp="1" noRot="1" noChangeAspect="1" noTextEdit="1"/>
          </p:cNvSpPr>
          <p:nvPr>
            <p:ph type="sldImg"/>
          </p:nvPr>
        </p:nvSpPr>
        <p:spPr bwMode="auto">
          <a:noFill/>
          <a:ln>
            <a:solidFill>
              <a:srgbClr val="000000"/>
            </a:solidFill>
            <a:miter lim="800000"/>
            <a:headEnd/>
            <a:tailEnd/>
          </a:ln>
        </p:spPr>
      </p:sp>
      <p:sp>
        <p:nvSpPr>
          <p:cNvPr id="2877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87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6FB1A8C-F567-48ED-937C-9B712A4EAA20}" type="slidenum">
              <a:rPr lang="en-US" smtClean="0"/>
              <a:pPr/>
              <a:t>170</a:t>
            </a:fld>
            <a:endParaRPr lang="en-US" smtClean="0"/>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Slide Image Placeholder 1"/>
          <p:cNvSpPr>
            <a:spLocks noGrp="1" noRot="1" noChangeAspect="1" noTextEdit="1"/>
          </p:cNvSpPr>
          <p:nvPr>
            <p:ph type="sldImg"/>
          </p:nvPr>
        </p:nvSpPr>
        <p:spPr bwMode="auto">
          <a:noFill/>
          <a:ln>
            <a:solidFill>
              <a:srgbClr val="000000"/>
            </a:solidFill>
            <a:miter lim="800000"/>
            <a:headEnd/>
            <a:tailEnd/>
          </a:ln>
        </p:spPr>
      </p:sp>
      <p:sp>
        <p:nvSpPr>
          <p:cNvPr id="2887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88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E6D25BA-FB46-4B84-A3EC-636DA2D2AD2A}" type="slidenum">
              <a:rPr lang="en-US" smtClean="0"/>
              <a:pPr/>
              <a:t>171</a:t>
            </a:fld>
            <a:endParaRPr lang="en-US" smtClean="0"/>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Slide Image Placeholder 1"/>
          <p:cNvSpPr>
            <a:spLocks noGrp="1" noRot="1" noChangeAspect="1" noTextEdit="1"/>
          </p:cNvSpPr>
          <p:nvPr>
            <p:ph type="sldImg"/>
          </p:nvPr>
        </p:nvSpPr>
        <p:spPr bwMode="auto">
          <a:noFill/>
          <a:ln>
            <a:solidFill>
              <a:srgbClr val="000000"/>
            </a:solidFill>
            <a:miter lim="800000"/>
            <a:headEnd/>
            <a:tailEnd/>
          </a:ln>
        </p:spPr>
      </p:sp>
      <p:sp>
        <p:nvSpPr>
          <p:cNvPr id="2897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89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CCCD767-AD09-4C36-A3BB-09387100CD9B}" type="slidenum">
              <a:rPr lang="en-US" smtClean="0"/>
              <a:pPr/>
              <a:t>172</a:t>
            </a:fld>
            <a:endParaRPr lang="en-US" smtClean="0"/>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Slide Image Placeholder 1"/>
          <p:cNvSpPr>
            <a:spLocks noGrp="1" noRot="1" noChangeAspect="1" noTextEdit="1"/>
          </p:cNvSpPr>
          <p:nvPr>
            <p:ph type="sldImg"/>
          </p:nvPr>
        </p:nvSpPr>
        <p:spPr bwMode="auto">
          <a:noFill/>
          <a:ln>
            <a:solidFill>
              <a:srgbClr val="000000"/>
            </a:solidFill>
            <a:miter lim="800000"/>
            <a:headEnd/>
            <a:tailEnd/>
          </a:ln>
        </p:spPr>
      </p:sp>
      <p:sp>
        <p:nvSpPr>
          <p:cNvPr id="2908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90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F5A0238-82FD-488C-B953-76C349AD1FE6}" type="slidenum">
              <a:rPr lang="en-US" smtClean="0"/>
              <a:pPr/>
              <a:t>173</a:t>
            </a:fld>
            <a:endParaRPr lang="en-US" smtClean="0"/>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Slide Image Placeholder 1"/>
          <p:cNvSpPr>
            <a:spLocks noGrp="1" noRot="1" noChangeAspect="1" noTextEdit="1"/>
          </p:cNvSpPr>
          <p:nvPr>
            <p:ph type="sldImg"/>
          </p:nvPr>
        </p:nvSpPr>
        <p:spPr bwMode="auto">
          <a:noFill/>
          <a:ln>
            <a:solidFill>
              <a:srgbClr val="000000"/>
            </a:solidFill>
            <a:miter lim="800000"/>
            <a:headEnd/>
            <a:tailEnd/>
          </a:ln>
        </p:spPr>
      </p:sp>
      <p:sp>
        <p:nvSpPr>
          <p:cNvPr id="2918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91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0F8D21C-B827-4FAF-B4A9-7735F877C70E}" type="slidenum">
              <a:rPr lang="en-US" smtClean="0"/>
              <a:pPr/>
              <a:t>174</a:t>
            </a:fld>
            <a:endParaRPr lang="en-US" smtClean="0"/>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ide Image Placeholder 1"/>
          <p:cNvSpPr>
            <a:spLocks noGrp="1" noRot="1" noChangeAspect="1" noTextEdit="1"/>
          </p:cNvSpPr>
          <p:nvPr>
            <p:ph type="sldImg"/>
          </p:nvPr>
        </p:nvSpPr>
        <p:spPr bwMode="auto">
          <a:noFill/>
          <a:ln>
            <a:solidFill>
              <a:srgbClr val="000000"/>
            </a:solidFill>
            <a:miter lim="800000"/>
            <a:headEnd/>
            <a:tailEnd/>
          </a:ln>
        </p:spPr>
      </p:sp>
      <p:sp>
        <p:nvSpPr>
          <p:cNvPr id="292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92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339C7A-DA33-450D-B716-3F58D347577B}" type="slidenum">
              <a:rPr lang="en-US" smtClean="0"/>
              <a:pPr/>
              <a:t>175</a:t>
            </a:fld>
            <a:endParaRPr lang="en-US" smtClean="0"/>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Slide Image Placeholder 1"/>
          <p:cNvSpPr>
            <a:spLocks noGrp="1" noRot="1" noChangeAspect="1" noTextEdit="1"/>
          </p:cNvSpPr>
          <p:nvPr>
            <p:ph type="sldImg"/>
          </p:nvPr>
        </p:nvSpPr>
        <p:spPr bwMode="auto">
          <a:noFill/>
          <a:ln>
            <a:solidFill>
              <a:srgbClr val="000000"/>
            </a:solidFill>
            <a:miter lim="800000"/>
            <a:headEnd/>
            <a:tailEnd/>
          </a:ln>
        </p:spPr>
      </p:sp>
      <p:sp>
        <p:nvSpPr>
          <p:cNvPr id="2938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93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782128E-E1A7-40FD-B073-55FD27D6C62B}" type="slidenum">
              <a:rPr lang="en-US" smtClean="0"/>
              <a:pPr/>
              <a:t>176</a:t>
            </a:fld>
            <a:endParaRPr lang="en-US" smtClean="0"/>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Slide Image Placeholder 1"/>
          <p:cNvSpPr>
            <a:spLocks noGrp="1" noRot="1" noChangeAspect="1" noTextEdit="1"/>
          </p:cNvSpPr>
          <p:nvPr>
            <p:ph type="sldImg"/>
          </p:nvPr>
        </p:nvSpPr>
        <p:spPr bwMode="auto">
          <a:noFill/>
          <a:ln>
            <a:solidFill>
              <a:srgbClr val="000000"/>
            </a:solidFill>
            <a:miter lim="800000"/>
            <a:headEnd/>
            <a:tailEnd/>
          </a:ln>
        </p:spPr>
      </p:sp>
      <p:sp>
        <p:nvSpPr>
          <p:cNvPr id="294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94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E40395A-C6E1-4436-BB65-7348C59CEDC5}" type="slidenum">
              <a:rPr lang="en-US" smtClean="0"/>
              <a:pPr/>
              <a:t>177</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Slide Image Placeholder 1"/>
          <p:cNvSpPr>
            <a:spLocks noGrp="1" noRot="1" noChangeAspect="1" noTextEdit="1"/>
          </p:cNvSpPr>
          <p:nvPr>
            <p:ph type="sldImg"/>
          </p:nvPr>
        </p:nvSpPr>
        <p:spPr bwMode="auto">
          <a:noFill/>
          <a:ln>
            <a:solidFill>
              <a:srgbClr val="000000"/>
            </a:solidFill>
            <a:miter lim="800000"/>
            <a:headEnd/>
            <a:tailEnd/>
          </a:ln>
        </p:spPr>
      </p:sp>
      <p:sp>
        <p:nvSpPr>
          <p:cNvPr id="175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5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F1550A4-9EDC-4010-A411-F05D69ADB15B}" type="slidenum">
              <a:rPr lang="en-US" smtClean="0"/>
              <a:pPr/>
              <a:t>40</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bwMode="auto">
          <a:noFill/>
          <a:ln>
            <a:solidFill>
              <a:srgbClr val="000000"/>
            </a:solidFill>
            <a:miter lim="800000"/>
            <a:headEnd/>
            <a:tailEnd/>
          </a:ln>
        </p:spPr>
      </p:sp>
      <p:sp>
        <p:nvSpPr>
          <p:cNvPr id="176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6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78A0E32-916D-4025-A37B-75B45084B53A}" type="slidenum">
              <a:rPr lang="en-US" smtClean="0"/>
              <a:pPr/>
              <a:t>43</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bwMode="auto">
          <a:noFill/>
          <a:ln>
            <a:solidFill>
              <a:srgbClr val="000000"/>
            </a:solidFill>
            <a:miter lim="800000"/>
            <a:headEnd/>
            <a:tailEnd/>
          </a:ln>
        </p:spPr>
      </p:sp>
      <p:sp>
        <p:nvSpPr>
          <p:cNvPr id="177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7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A2DB245-E831-4CDB-9C9C-8F13E4F6842F}" type="slidenum">
              <a:rPr lang="en-US" smtClean="0"/>
              <a:pPr/>
              <a:t>44</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Slide Image Placeholder 1"/>
          <p:cNvSpPr>
            <a:spLocks noGrp="1" noRot="1" noChangeAspect="1" noTextEdit="1"/>
          </p:cNvSpPr>
          <p:nvPr>
            <p:ph type="sldImg"/>
          </p:nvPr>
        </p:nvSpPr>
        <p:spPr bwMode="auto">
          <a:noFill/>
          <a:ln>
            <a:solidFill>
              <a:srgbClr val="000000"/>
            </a:solidFill>
            <a:miter lim="800000"/>
            <a:headEnd/>
            <a:tailEnd/>
          </a:ln>
        </p:spPr>
      </p:sp>
      <p:sp>
        <p:nvSpPr>
          <p:cNvPr id="178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8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9A7690-509C-44AD-89FE-C91656DD0E81}" type="slidenum">
              <a:rPr lang="en-US" smtClean="0"/>
              <a:pPr/>
              <a:t>45</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Slide Image Placeholder 1"/>
          <p:cNvSpPr>
            <a:spLocks noGrp="1" noRot="1" noChangeAspect="1" noTextEdit="1"/>
          </p:cNvSpPr>
          <p:nvPr>
            <p:ph type="sldImg"/>
          </p:nvPr>
        </p:nvSpPr>
        <p:spPr bwMode="auto">
          <a:noFill/>
          <a:ln>
            <a:solidFill>
              <a:srgbClr val="000000"/>
            </a:solidFill>
            <a:miter lim="800000"/>
            <a:headEnd/>
            <a:tailEnd/>
          </a:ln>
        </p:spPr>
      </p:sp>
      <p:sp>
        <p:nvSpPr>
          <p:cNvPr id="1792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9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457D7E8-AFB8-4D09-9B4D-BC166AFCAB7E}" type="slidenum">
              <a:rPr lang="en-US" smtClean="0"/>
              <a:pPr/>
              <a:t>47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Slide Image Placeholder 1"/>
          <p:cNvSpPr>
            <a:spLocks noGrp="1" noRot="1" noChangeAspect="1" noTextEdit="1"/>
          </p:cNvSpPr>
          <p:nvPr>
            <p:ph type="sldImg"/>
          </p:nvPr>
        </p:nvSpPr>
        <p:spPr bwMode="auto">
          <a:noFill/>
          <a:ln>
            <a:solidFill>
              <a:srgbClr val="000000"/>
            </a:solidFill>
            <a:miter lim="800000"/>
            <a:headEnd/>
            <a:tailEnd/>
          </a:ln>
        </p:spPr>
      </p:sp>
      <p:sp>
        <p:nvSpPr>
          <p:cNvPr id="180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0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2632502-B9E8-4923-8C5A-C984414BA229}" type="slidenum">
              <a:rPr lang="en-US" smtClean="0"/>
              <a:pPr/>
              <a:t>50</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lide Image Placeholder 1"/>
          <p:cNvSpPr>
            <a:spLocks noGrp="1" noRot="1" noChangeAspect="1" noTextEdit="1"/>
          </p:cNvSpPr>
          <p:nvPr>
            <p:ph type="sldImg"/>
          </p:nvPr>
        </p:nvSpPr>
        <p:spPr bwMode="auto">
          <a:noFill/>
          <a:ln>
            <a:solidFill>
              <a:srgbClr val="000000"/>
            </a:solidFill>
            <a:miter lim="800000"/>
            <a:headEnd/>
            <a:tailEnd/>
          </a:ln>
        </p:spPr>
      </p:sp>
      <p:sp>
        <p:nvSpPr>
          <p:cNvPr id="181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1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577E18F-78CF-4765-AD01-F474DB605194}" type="slidenum">
              <a:rPr lang="en-US" smtClean="0"/>
              <a:pPr/>
              <a:t>51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Image Placeholder 1"/>
          <p:cNvSpPr>
            <a:spLocks noGrp="1" noRot="1" noChangeAspect="1" noTextEdit="1"/>
          </p:cNvSpPr>
          <p:nvPr>
            <p:ph type="sldImg"/>
          </p:nvPr>
        </p:nvSpPr>
        <p:spPr bwMode="auto">
          <a:noFill/>
          <a:ln>
            <a:solidFill>
              <a:srgbClr val="000000"/>
            </a:solidFill>
            <a:miter lim="800000"/>
            <a:headEnd/>
            <a:tailEnd/>
          </a:ln>
        </p:spPr>
      </p:sp>
      <p:sp>
        <p:nvSpPr>
          <p:cNvPr id="1638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3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90A620D-69B5-4B4D-B753-C967D6E39572}" type="slidenum">
              <a:rPr lang="en-US" smtClean="0"/>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Slide Image Placeholder 1"/>
          <p:cNvSpPr>
            <a:spLocks noGrp="1" noRot="1" noChangeAspect="1" noTextEdit="1"/>
          </p:cNvSpPr>
          <p:nvPr>
            <p:ph type="sldImg"/>
          </p:nvPr>
        </p:nvSpPr>
        <p:spPr bwMode="auto">
          <a:noFill/>
          <a:ln>
            <a:solidFill>
              <a:srgbClr val="000000"/>
            </a:solidFill>
            <a:miter lim="800000"/>
            <a:headEnd/>
            <a:tailEnd/>
          </a:ln>
        </p:spPr>
      </p:sp>
      <p:sp>
        <p:nvSpPr>
          <p:cNvPr id="182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2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FE7EB8C-44E9-42E3-90E2-5F766415B147}" type="slidenum">
              <a:rPr lang="en-US" smtClean="0"/>
              <a:pPr/>
              <a:t>55</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lide Image Placeholder 1"/>
          <p:cNvSpPr>
            <a:spLocks noGrp="1" noRot="1" noChangeAspect="1" noTextEdit="1"/>
          </p:cNvSpPr>
          <p:nvPr>
            <p:ph type="sldImg"/>
          </p:nvPr>
        </p:nvSpPr>
        <p:spPr bwMode="auto">
          <a:noFill/>
          <a:ln>
            <a:solidFill>
              <a:srgbClr val="000000"/>
            </a:solidFill>
            <a:miter lim="800000"/>
            <a:headEnd/>
            <a:tailEnd/>
          </a:ln>
        </p:spPr>
      </p:sp>
      <p:sp>
        <p:nvSpPr>
          <p:cNvPr id="1832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83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DE6CA75-5341-4509-8CF3-FBBB6D493E21}" type="slidenum">
              <a:rPr lang="en-US" smtClean="0"/>
              <a:pPr/>
              <a:t>58</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Slide Image Placeholder 1"/>
          <p:cNvSpPr>
            <a:spLocks noGrp="1" noRot="1" noChangeAspect="1" noTextEdit="1"/>
          </p:cNvSpPr>
          <p:nvPr>
            <p:ph type="sldImg"/>
          </p:nvPr>
        </p:nvSpPr>
        <p:spPr bwMode="auto">
          <a:noFill/>
          <a:ln>
            <a:solidFill>
              <a:srgbClr val="000000"/>
            </a:solidFill>
            <a:miter lim="800000"/>
            <a:headEnd/>
            <a:tailEnd/>
          </a:ln>
        </p:spPr>
      </p:sp>
      <p:sp>
        <p:nvSpPr>
          <p:cNvPr id="1843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84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E10F466-3EA8-47ED-A740-B9EEE5E4F60C}" type="slidenum">
              <a:rPr lang="en-US" smtClean="0"/>
              <a:pPr/>
              <a:t>60</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lide Image Placeholder 1"/>
          <p:cNvSpPr>
            <a:spLocks noGrp="1" noRot="1" noChangeAspect="1" noTextEdit="1"/>
          </p:cNvSpPr>
          <p:nvPr>
            <p:ph type="sldImg"/>
          </p:nvPr>
        </p:nvSpPr>
        <p:spPr bwMode="auto">
          <a:noFill/>
          <a:ln>
            <a:solidFill>
              <a:srgbClr val="000000"/>
            </a:solidFill>
            <a:miter lim="800000"/>
            <a:headEnd/>
            <a:tailEnd/>
          </a:ln>
        </p:spPr>
      </p:sp>
      <p:sp>
        <p:nvSpPr>
          <p:cNvPr id="1853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85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7A8637E-4F81-4DC0-A58D-DD9D12711C75}" type="slidenum">
              <a:rPr lang="en-US" smtClean="0"/>
              <a:pPr/>
              <a:t>61</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Slide Image Placeholder 1"/>
          <p:cNvSpPr>
            <a:spLocks noGrp="1" noRot="1" noChangeAspect="1" noTextEdit="1"/>
          </p:cNvSpPr>
          <p:nvPr>
            <p:ph type="sldImg"/>
          </p:nvPr>
        </p:nvSpPr>
        <p:spPr bwMode="auto">
          <a:noFill/>
          <a:ln>
            <a:solidFill>
              <a:srgbClr val="000000"/>
            </a:solidFill>
            <a:miter lim="800000"/>
            <a:headEnd/>
            <a:tailEnd/>
          </a:ln>
        </p:spPr>
      </p:sp>
      <p:sp>
        <p:nvSpPr>
          <p:cNvPr id="1863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863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71029F7-06E1-42D8-98B2-2F66FF50E380}" type="slidenum">
              <a:rPr lang="en-US" smtClean="0"/>
              <a:pPr/>
              <a:t>62</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Slide Image Placeholder 1"/>
          <p:cNvSpPr>
            <a:spLocks noGrp="1" noRot="1" noChangeAspect="1" noTextEdit="1"/>
          </p:cNvSpPr>
          <p:nvPr>
            <p:ph type="sldImg"/>
          </p:nvPr>
        </p:nvSpPr>
        <p:spPr bwMode="auto">
          <a:noFill/>
          <a:ln>
            <a:solidFill>
              <a:srgbClr val="000000"/>
            </a:solidFill>
            <a:miter lim="800000"/>
            <a:headEnd/>
            <a:tailEnd/>
          </a:ln>
        </p:spPr>
      </p:sp>
      <p:sp>
        <p:nvSpPr>
          <p:cNvPr id="1873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873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DD72F75-98BC-4244-9738-BA2F47A073C6}" type="slidenum">
              <a:rPr lang="en-US" smtClean="0"/>
              <a:pPr/>
              <a:t>63</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Slide Image Placeholder 1"/>
          <p:cNvSpPr>
            <a:spLocks noGrp="1" noRot="1" noChangeAspect="1" noTextEdit="1"/>
          </p:cNvSpPr>
          <p:nvPr>
            <p:ph type="sldImg"/>
          </p:nvPr>
        </p:nvSpPr>
        <p:spPr bwMode="auto">
          <a:noFill/>
          <a:ln>
            <a:solidFill>
              <a:srgbClr val="000000"/>
            </a:solidFill>
            <a:miter lim="800000"/>
            <a:headEnd/>
            <a:tailEnd/>
          </a:ln>
        </p:spPr>
      </p:sp>
      <p:sp>
        <p:nvSpPr>
          <p:cNvPr id="1884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884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E4B9AE-909A-4E22-9D77-7697409A878F}" type="slidenum">
              <a:rPr lang="en-US" smtClean="0"/>
              <a:pPr/>
              <a:t>64</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Slide Image Placeholder 1"/>
          <p:cNvSpPr>
            <a:spLocks noGrp="1" noRot="1" noChangeAspect="1" noTextEdit="1"/>
          </p:cNvSpPr>
          <p:nvPr>
            <p:ph type="sldImg"/>
          </p:nvPr>
        </p:nvSpPr>
        <p:spPr bwMode="auto">
          <a:noFill/>
          <a:ln>
            <a:solidFill>
              <a:srgbClr val="000000"/>
            </a:solidFill>
            <a:miter lim="800000"/>
            <a:headEnd/>
            <a:tailEnd/>
          </a:ln>
        </p:spPr>
      </p:sp>
      <p:sp>
        <p:nvSpPr>
          <p:cNvPr id="1894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894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C94431F-19A0-4111-A833-1C5C107E51F5}" type="slidenum">
              <a:rPr lang="en-US" smtClean="0"/>
              <a:pPr/>
              <a:t>65</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bwMode="auto">
          <a:noFill/>
          <a:ln>
            <a:solidFill>
              <a:srgbClr val="000000"/>
            </a:solidFill>
            <a:miter lim="800000"/>
            <a:headEnd/>
            <a:tailEnd/>
          </a:ln>
        </p:spPr>
      </p:sp>
      <p:sp>
        <p:nvSpPr>
          <p:cNvPr id="1904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904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5F15D13-90B4-48B6-83A2-AB9D4B5418C6}" type="slidenum">
              <a:rPr lang="en-US" smtClean="0"/>
              <a:pPr/>
              <a:t>66</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Slide Image Placeholder 1"/>
          <p:cNvSpPr>
            <a:spLocks noGrp="1" noRot="1" noChangeAspect="1" noTextEdit="1"/>
          </p:cNvSpPr>
          <p:nvPr>
            <p:ph type="sldImg"/>
          </p:nvPr>
        </p:nvSpPr>
        <p:spPr bwMode="auto">
          <a:noFill/>
          <a:ln>
            <a:solidFill>
              <a:srgbClr val="000000"/>
            </a:solidFill>
            <a:miter lim="800000"/>
            <a:headEnd/>
            <a:tailEnd/>
          </a:ln>
        </p:spPr>
      </p:sp>
      <p:sp>
        <p:nvSpPr>
          <p:cNvPr id="1914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914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D4D7E30-0824-4C98-92CE-2698F125BFB7}" type="slidenum">
              <a:rPr lang="en-US" smtClean="0"/>
              <a:pPr/>
              <a:t>67</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bwMode="auto">
          <a:noFill/>
          <a:ln>
            <a:solidFill>
              <a:srgbClr val="000000"/>
            </a:solidFill>
            <a:miter lim="800000"/>
            <a:headEnd/>
            <a:tailEnd/>
          </a:ln>
        </p:spPr>
      </p:sp>
      <p:sp>
        <p:nvSpPr>
          <p:cNvPr id="165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5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7ED3194-CC47-4A3F-BAFB-E40933702803}" type="slidenum">
              <a:rPr lang="en-US" smtClean="0"/>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Slide Image Placeholder 1"/>
          <p:cNvSpPr>
            <a:spLocks noGrp="1" noRot="1" noChangeAspect="1" noTextEdit="1"/>
          </p:cNvSpPr>
          <p:nvPr>
            <p:ph type="sldImg"/>
          </p:nvPr>
        </p:nvSpPr>
        <p:spPr bwMode="auto">
          <a:noFill/>
          <a:ln>
            <a:solidFill>
              <a:srgbClr val="000000"/>
            </a:solidFill>
            <a:miter lim="800000"/>
            <a:headEnd/>
            <a:tailEnd/>
          </a:ln>
        </p:spPr>
      </p:sp>
      <p:sp>
        <p:nvSpPr>
          <p:cNvPr id="1925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925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598F78B-2A45-4B15-B38F-A81B45736137}" type="slidenum">
              <a:rPr lang="en-US" smtClean="0"/>
              <a:pPr/>
              <a:t>68</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Slide Image Placeholder 1"/>
          <p:cNvSpPr>
            <a:spLocks noGrp="1" noRot="1" noChangeAspect="1" noTextEdit="1"/>
          </p:cNvSpPr>
          <p:nvPr>
            <p:ph type="sldImg"/>
          </p:nvPr>
        </p:nvSpPr>
        <p:spPr bwMode="auto">
          <a:noFill/>
          <a:ln>
            <a:solidFill>
              <a:srgbClr val="000000"/>
            </a:solidFill>
            <a:miter lim="800000"/>
            <a:headEnd/>
            <a:tailEnd/>
          </a:ln>
        </p:spPr>
      </p:sp>
      <p:sp>
        <p:nvSpPr>
          <p:cNvPr id="1935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35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7DA64DA-F7D2-4C74-A158-26BABB4846A9}" type="slidenum">
              <a:rPr lang="en-US" smtClean="0"/>
              <a:pPr/>
              <a:t>69</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Slide Image Placeholder 1"/>
          <p:cNvSpPr>
            <a:spLocks noGrp="1" noRot="1" noChangeAspect="1" noTextEdit="1"/>
          </p:cNvSpPr>
          <p:nvPr>
            <p:ph type="sldImg"/>
          </p:nvPr>
        </p:nvSpPr>
        <p:spPr bwMode="auto">
          <a:noFill/>
          <a:ln>
            <a:solidFill>
              <a:srgbClr val="000000"/>
            </a:solidFill>
            <a:miter lim="800000"/>
            <a:headEnd/>
            <a:tailEnd/>
          </a:ln>
        </p:spPr>
      </p:sp>
      <p:sp>
        <p:nvSpPr>
          <p:cNvPr id="1945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45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14C9F42-4224-464B-AD05-499477BBD83F}" type="slidenum">
              <a:rPr lang="en-US" smtClean="0"/>
              <a:pPr/>
              <a:t>70</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Slide Image Placeholder 1"/>
          <p:cNvSpPr>
            <a:spLocks noGrp="1" noRot="1" noChangeAspect="1" noTextEdit="1"/>
          </p:cNvSpPr>
          <p:nvPr>
            <p:ph type="sldImg"/>
          </p:nvPr>
        </p:nvSpPr>
        <p:spPr bwMode="auto">
          <a:noFill/>
          <a:ln>
            <a:solidFill>
              <a:srgbClr val="000000"/>
            </a:solidFill>
            <a:miter lim="800000"/>
            <a:headEnd/>
            <a:tailEnd/>
          </a:ln>
        </p:spPr>
      </p:sp>
      <p:sp>
        <p:nvSpPr>
          <p:cNvPr id="1955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955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402522F-6F72-4984-9EFE-A74658075849}" type="slidenum">
              <a:rPr lang="en-US" smtClean="0"/>
              <a:pPr/>
              <a:t>71</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Slide Image Placeholder 1"/>
          <p:cNvSpPr>
            <a:spLocks noGrp="1" noRot="1" noChangeAspect="1" noTextEdit="1"/>
          </p:cNvSpPr>
          <p:nvPr>
            <p:ph type="sldImg"/>
          </p:nvPr>
        </p:nvSpPr>
        <p:spPr bwMode="auto">
          <a:noFill/>
          <a:ln>
            <a:solidFill>
              <a:srgbClr val="000000"/>
            </a:solidFill>
            <a:miter lim="800000"/>
            <a:headEnd/>
            <a:tailEnd/>
          </a:ln>
        </p:spPr>
      </p:sp>
      <p:sp>
        <p:nvSpPr>
          <p:cNvPr id="1966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66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9A8418D-1CB4-4A38-982C-49793DC94C2E}" type="slidenum">
              <a:rPr lang="en-US" smtClean="0"/>
              <a:pPr/>
              <a:t>73</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Slide Image Placeholder 1"/>
          <p:cNvSpPr>
            <a:spLocks noGrp="1" noRot="1" noChangeAspect="1" noTextEdit="1"/>
          </p:cNvSpPr>
          <p:nvPr>
            <p:ph type="sldImg"/>
          </p:nvPr>
        </p:nvSpPr>
        <p:spPr bwMode="auto">
          <a:noFill/>
          <a:ln>
            <a:solidFill>
              <a:srgbClr val="000000"/>
            </a:solidFill>
            <a:miter lim="800000"/>
            <a:headEnd/>
            <a:tailEnd/>
          </a:ln>
        </p:spPr>
      </p:sp>
      <p:sp>
        <p:nvSpPr>
          <p:cNvPr id="1976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76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E9C8776-BA61-47E9-8505-A0583D07BD46}" type="slidenum">
              <a:rPr lang="en-US" smtClean="0"/>
              <a:pPr/>
              <a:t>74</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Slide Image Placeholder 1"/>
          <p:cNvSpPr>
            <a:spLocks noGrp="1" noRot="1" noChangeAspect="1" noTextEdit="1"/>
          </p:cNvSpPr>
          <p:nvPr>
            <p:ph type="sldImg"/>
          </p:nvPr>
        </p:nvSpPr>
        <p:spPr bwMode="auto">
          <a:noFill/>
          <a:ln>
            <a:solidFill>
              <a:srgbClr val="000000"/>
            </a:solidFill>
            <a:miter lim="800000"/>
            <a:headEnd/>
            <a:tailEnd/>
          </a:ln>
        </p:spPr>
      </p:sp>
      <p:sp>
        <p:nvSpPr>
          <p:cNvPr id="1986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86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7E32C08-E8C2-4FF1-BACB-313A11CDE06F}" type="slidenum">
              <a:rPr lang="en-US" smtClean="0"/>
              <a:pPr/>
              <a:t>75</a:t>
            </a:fld>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Slide Image Placeholder 1"/>
          <p:cNvSpPr>
            <a:spLocks noGrp="1" noRot="1" noChangeAspect="1" noTextEdit="1"/>
          </p:cNvSpPr>
          <p:nvPr>
            <p:ph type="sldImg"/>
          </p:nvPr>
        </p:nvSpPr>
        <p:spPr bwMode="auto">
          <a:noFill/>
          <a:ln>
            <a:solidFill>
              <a:srgbClr val="000000"/>
            </a:solidFill>
            <a:miter lim="800000"/>
            <a:headEnd/>
            <a:tailEnd/>
          </a:ln>
        </p:spPr>
      </p:sp>
      <p:sp>
        <p:nvSpPr>
          <p:cNvPr id="199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96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72336D4-782B-4275-86C3-87CDB6680621}" type="slidenum">
              <a:rPr lang="en-US" smtClean="0"/>
              <a:pPr/>
              <a:t>77</a:t>
            </a:fld>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Slide Image Placeholder 1"/>
          <p:cNvSpPr>
            <a:spLocks noGrp="1" noRot="1" noChangeAspect="1" noTextEdit="1"/>
          </p:cNvSpPr>
          <p:nvPr>
            <p:ph type="sldImg"/>
          </p:nvPr>
        </p:nvSpPr>
        <p:spPr bwMode="auto">
          <a:noFill/>
          <a:ln>
            <a:solidFill>
              <a:srgbClr val="000000"/>
            </a:solidFill>
            <a:miter lim="800000"/>
            <a:headEnd/>
            <a:tailEnd/>
          </a:ln>
        </p:spPr>
      </p:sp>
      <p:sp>
        <p:nvSpPr>
          <p:cNvPr id="200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07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7460733-A06B-4202-ADAF-9640C22A2916}" type="slidenum">
              <a:rPr lang="en-US" smtClean="0"/>
              <a:pPr/>
              <a:t>79</a:t>
            </a:fld>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Slide Image Placeholder 1"/>
          <p:cNvSpPr>
            <a:spLocks noGrp="1" noRot="1" noChangeAspect="1" noTextEdit="1"/>
          </p:cNvSpPr>
          <p:nvPr>
            <p:ph type="sldImg"/>
          </p:nvPr>
        </p:nvSpPr>
        <p:spPr bwMode="auto">
          <a:noFill/>
          <a:ln>
            <a:solidFill>
              <a:srgbClr val="000000"/>
            </a:solidFill>
            <a:miter lim="800000"/>
            <a:headEnd/>
            <a:tailEnd/>
          </a:ln>
        </p:spPr>
      </p:sp>
      <p:sp>
        <p:nvSpPr>
          <p:cNvPr id="2017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017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D40A15E-7855-4D14-8CA1-57B04B436B68}" type="slidenum">
              <a:rPr lang="en-US" smtClean="0"/>
              <a:pPr/>
              <a:t>81</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Slide Image Placeholder 1"/>
          <p:cNvSpPr>
            <a:spLocks noGrp="1" noRot="1" noChangeAspect="1" noTextEdit="1"/>
          </p:cNvSpPr>
          <p:nvPr>
            <p:ph type="sldImg"/>
          </p:nvPr>
        </p:nvSpPr>
        <p:spPr bwMode="auto">
          <a:noFill/>
          <a:ln>
            <a:solidFill>
              <a:srgbClr val="000000"/>
            </a:solidFill>
            <a:miter lim="800000"/>
            <a:headEnd/>
            <a:tailEnd/>
          </a:ln>
        </p:spPr>
      </p:sp>
      <p:sp>
        <p:nvSpPr>
          <p:cNvPr id="1679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7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353A9AD-A4BF-4D6F-96BA-A2242B996E10}" type="slidenum">
              <a:rPr lang="en-US" smtClean="0"/>
              <a:pPr/>
              <a:t>4</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Slide Image Placeholder 1"/>
          <p:cNvSpPr>
            <a:spLocks noGrp="1" noRot="1" noChangeAspect="1" noTextEdit="1"/>
          </p:cNvSpPr>
          <p:nvPr>
            <p:ph type="sldImg"/>
          </p:nvPr>
        </p:nvSpPr>
        <p:spPr bwMode="auto">
          <a:noFill/>
          <a:ln>
            <a:solidFill>
              <a:srgbClr val="000000"/>
            </a:solidFill>
            <a:miter lim="800000"/>
            <a:headEnd/>
            <a:tailEnd/>
          </a:ln>
        </p:spPr>
      </p:sp>
      <p:sp>
        <p:nvSpPr>
          <p:cNvPr id="2027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2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01AA675-8966-4B7A-93D3-AF8AE25EA3B1}" type="slidenum">
              <a:rPr lang="en-US" smtClean="0"/>
              <a:pPr/>
              <a:t>83</a:t>
            </a:fld>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Slide Image Placeholder 1"/>
          <p:cNvSpPr>
            <a:spLocks noGrp="1" noRot="1" noChangeAspect="1" noTextEdit="1"/>
          </p:cNvSpPr>
          <p:nvPr>
            <p:ph type="sldImg"/>
          </p:nvPr>
        </p:nvSpPr>
        <p:spPr bwMode="auto">
          <a:noFill/>
          <a:ln>
            <a:solidFill>
              <a:srgbClr val="000000"/>
            </a:solidFill>
            <a:miter lim="800000"/>
            <a:headEnd/>
            <a:tailEnd/>
          </a:ln>
        </p:spPr>
      </p:sp>
      <p:sp>
        <p:nvSpPr>
          <p:cNvPr id="203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37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9C463FF-D34A-4BB6-807E-F92657243589}" type="slidenum">
              <a:rPr lang="en-US" smtClean="0"/>
              <a:pPr/>
              <a:t>84</a:t>
            </a:fld>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048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B5CDA6E-9E0D-44F3-8A91-82B08D0A91B6}" type="slidenum">
              <a:rPr lang="en-US" smtClean="0"/>
              <a:pPr/>
              <a:t>85</a:t>
            </a:fld>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Slide Image Placeholder 1"/>
          <p:cNvSpPr>
            <a:spLocks noGrp="1" noRot="1" noChangeAspect="1" noTextEdit="1"/>
          </p:cNvSpPr>
          <p:nvPr>
            <p:ph type="sldImg"/>
          </p:nvPr>
        </p:nvSpPr>
        <p:spPr bwMode="auto">
          <a:noFill/>
          <a:ln>
            <a:solidFill>
              <a:srgbClr val="000000"/>
            </a:solidFill>
            <a:miter lim="800000"/>
            <a:headEnd/>
            <a:tailEnd/>
          </a:ln>
        </p:spPr>
      </p:sp>
      <p:sp>
        <p:nvSpPr>
          <p:cNvPr id="2058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058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82A2AE7-59CB-48DF-9E60-333BA6F45362}" type="slidenum">
              <a:rPr lang="en-US" smtClean="0"/>
              <a:pPr/>
              <a:t>86</a:t>
            </a:fld>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Slide Image Placeholder 1"/>
          <p:cNvSpPr>
            <a:spLocks noGrp="1" noRot="1" noChangeAspect="1" noTextEdit="1"/>
          </p:cNvSpPr>
          <p:nvPr>
            <p:ph type="sldImg"/>
          </p:nvPr>
        </p:nvSpPr>
        <p:spPr bwMode="auto">
          <a:noFill/>
          <a:ln>
            <a:solidFill>
              <a:srgbClr val="000000"/>
            </a:solidFill>
            <a:miter lim="800000"/>
            <a:headEnd/>
            <a:tailEnd/>
          </a:ln>
        </p:spPr>
      </p:sp>
      <p:sp>
        <p:nvSpPr>
          <p:cNvPr id="206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68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13294FD-6514-4C85-8C78-E4F91B4106E6}" type="slidenum">
              <a:rPr lang="en-US" smtClean="0"/>
              <a:pPr/>
              <a:t>88</a:t>
            </a:fld>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Slide Image Placeholder 1"/>
          <p:cNvSpPr>
            <a:spLocks noGrp="1" noRot="1" noChangeAspect="1" noTextEdit="1"/>
          </p:cNvSpPr>
          <p:nvPr>
            <p:ph type="sldImg"/>
          </p:nvPr>
        </p:nvSpPr>
        <p:spPr bwMode="auto">
          <a:noFill/>
          <a:ln>
            <a:solidFill>
              <a:srgbClr val="000000"/>
            </a:solidFill>
            <a:miter lim="800000"/>
            <a:headEnd/>
            <a:tailEnd/>
          </a:ln>
        </p:spPr>
      </p:sp>
      <p:sp>
        <p:nvSpPr>
          <p:cNvPr id="2078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78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821C027-95D0-4E6D-8CC0-53746EDCD13F}" type="slidenum">
              <a:rPr lang="en-US" smtClean="0"/>
              <a:pPr/>
              <a:t>89</a:t>
            </a:fld>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Slide Image Placeholder 1"/>
          <p:cNvSpPr>
            <a:spLocks noGrp="1" noRot="1" noChangeAspect="1" noTextEdit="1"/>
          </p:cNvSpPr>
          <p:nvPr>
            <p:ph type="sldImg"/>
          </p:nvPr>
        </p:nvSpPr>
        <p:spPr bwMode="auto">
          <a:noFill/>
          <a:ln>
            <a:solidFill>
              <a:srgbClr val="000000"/>
            </a:solidFill>
            <a:miter lim="800000"/>
            <a:headEnd/>
            <a:tailEnd/>
          </a:ln>
        </p:spPr>
      </p:sp>
      <p:sp>
        <p:nvSpPr>
          <p:cNvPr id="2088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89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DF6E3B5-E9CA-4E7B-93DC-1E2B71B40E7D}" type="slidenum">
              <a:rPr lang="en-US" smtClean="0"/>
              <a:pPr/>
              <a:t>90</a:t>
            </a:fld>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Slide Image Placeholder 1"/>
          <p:cNvSpPr>
            <a:spLocks noGrp="1" noRot="1" noChangeAspect="1" noTextEdit="1"/>
          </p:cNvSpPr>
          <p:nvPr>
            <p:ph type="sldImg"/>
          </p:nvPr>
        </p:nvSpPr>
        <p:spPr bwMode="auto">
          <a:noFill/>
          <a:ln>
            <a:solidFill>
              <a:srgbClr val="000000"/>
            </a:solidFill>
            <a:miter lim="800000"/>
            <a:headEnd/>
            <a:tailEnd/>
          </a:ln>
        </p:spPr>
      </p:sp>
      <p:sp>
        <p:nvSpPr>
          <p:cNvPr id="2099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099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4FA6E6A-3E77-4846-B6D5-B8E6CD51CDD0}" type="slidenum">
              <a:rPr lang="en-US" smtClean="0"/>
              <a:pPr/>
              <a:t>91</a:t>
            </a:fld>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Slide Image Placeholder 1"/>
          <p:cNvSpPr>
            <a:spLocks noGrp="1" noRot="1" noChangeAspect="1" noTextEdit="1"/>
          </p:cNvSpPr>
          <p:nvPr>
            <p:ph type="sldImg"/>
          </p:nvPr>
        </p:nvSpPr>
        <p:spPr bwMode="auto">
          <a:noFill/>
          <a:ln>
            <a:solidFill>
              <a:srgbClr val="000000"/>
            </a:solidFill>
            <a:miter lim="800000"/>
            <a:headEnd/>
            <a:tailEnd/>
          </a:ln>
        </p:spPr>
      </p:sp>
      <p:sp>
        <p:nvSpPr>
          <p:cNvPr id="2109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109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F1A4C27-FFAD-44F0-A7DB-ADB4E2D50064}" type="slidenum">
              <a:rPr lang="en-US" smtClean="0"/>
              <a:pPr/>
              <a:t>92</a:t>
            </a:fld>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Slide Image Placeholder 1"/>
          <p:cNvSpPr>
            <a:spLocks noGrp="1" noRot="1" noChangeAspect="1" noTextEdit="1"/>
          </p:cNvSpPr>
          <p:nvPr>
            <p:ph type="sldImg"/>
          </p:nvPr>
        </p:nvSpPr>
        <p:spPr bwMode="auto">
          <a:noFill/>
          <a:ln>
            <a:solidFill>
              <a:srgbClr val="000000"/>
            </a:solidFill>
            <a:miter lim="800000"/>
            <a:headEnd/>
            <a:tailEnd/>
          </a:ln>
        </p:spPr>
      </p:sp>
      <p:sp>
        <p:nvSpPr>
          <p:cNvPr id="2119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19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FC7F2EC-BBFB-4202-98E7-55F7FE6EA9FF}" type="slidenum">
              <a:rPr lang="en-US" smtClean="0"/>
              <a:pPr/>
              <a:t>93</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Slide Image Placeholder 1"/>
          <p:cNvSpPr>
            <a:spLocks noGrp="1" noRot="1" noChangeAspect="1" noTextEdit="1"/>
          </p:cNvSpPr>
          <p:nvPr>
            <p:ph type="sldImg"/>
          </p:nvPr>
        </p:nvSpPr>
        <p:spPr bwMode="auto">
          <a:noFill/>
          <a:ln>
            <a:solidFill>
              <a:srgbClr val="000000"/>
            </a:solidFill>
            <a:miter lim="800000"/>
            <a:headEnd/>
            <a:tailEnd/>
          </a:ln>
        </p:spPr>
      </p:sp>
      <p:sp>
        <p:nvSpPr>
          <p:cNvPr id="166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6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1DA8370-4AF2-4177-90D0-2905C37034AC}" type="slidenum">
              <a:rPr lang="en-US" smtClean="0"/>
              <a:pPr/>
              <a:t>5</a:t>
            </a:fld>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Slide Image Placeholder 1"/>
          <p:cNvSpPr>
            <a:spLocks noGrp="1" noRot="1" noChangeAspect="1" noTextEdit="1"/>
          </p:cNvSpPr>
          <p:nvPr>
            <p:ph type="sldImg"/>
          </p:nvPr>
        </p:nvSpPr>
        <p:spPr bwMode="auto">
          <a:noFill/>
          <a:ln>
            <a:solidFill>
              <a:srgbClr val="000000"/>
            </a:solidFill>
            <a:miter lim="800000"/>
            <a:headEnd/>
            <a:tailEnd/>
          </a:ln>
        </p:spPr>
      </p:sp>
      <p:sp>
        <p:nvSpPr>
          <p:cNvPr id="212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29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5582CA-921C-44D0-8E56-7DC7A96FDF01}" type="slidenum">
              <a:rPr lang="en-US" smtClean="0"/>
              <a:pPr/>
              <a:t>94</a:t>
            </a:fld>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Slide Image Placeholder 1"/>
          <p:cNvSpPr>
            <a:spLocks noGrp="1" noRot="1" noChangeAspect="1" noTextEdit="1"/>
          </p:cNvSpPr>
          <p:nvPr>
            <p:ph type="sldImg"/>
          </p:nvPr>
        </p:nvSpPr>
        <p:spPr bwMode="auto">
          <a:noFill/>
          <a:ln>
            <a:solidFill>
              <a:srgbClr val="000000"/>
            </a:solidFill>
            <a:miter lim="800000"/>
            <a:headEnd/>
            <a:tailEnd/>
          </a:ln>
        </p:spPr>
      </p:sp>
      <p:sp>
        <p:nvSpPr>
          <p:cNvPr id="214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40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910148E-6CD8-4E2F-AF70-900FC4447CFF}" type="slidenum">
              <a:rPr lang="en-US" smtClean="0"/>
              <a:pPr/>
              <a:t>95</a:t>
            </a:fld>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Slide Image Placeholder 1"/>
          <p:cNvSpPr>
            <a:spLocks noGrp="1" noRot="1" noChangeAspect="1" noTextEdit="1"/>
          </p:cNvSpPr>
          <p:nvPr>
            <p:ph type="sldImg"/>
          </p:nvPr>
        </p:nvSpPr>
        <p:spPr bwMode="auto">
          <a:noFill/>
          <a:ln>
            <a:solidFill>
              <a:srgbClr val="000000"/>
            </a:solidFill>
            <a:miter lim="800000"/>
            <a:headEnd/>
            <a:tailEnd/>
          </a:ln>
        </p:spPr>
      </p:sp>
      <p:sp>
        <p:nvSpPr>
          <p:cNvPr id="215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303A56A-E4DC-4B41-97E9-FCC04F4A9D90}" type="slidenum">
              <a:rPr lang="en-US" smtClean="0"/>
              <a:pPr/>
              <a:t>96</a:t>
            </a:fld>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Slide Image Placeholder 1"/>
          <p:cNvSpPr>
            <a:spLocks noGrp="1" noRot="1" noChangeAspect="1" noTextEdit="1"/>
          </p:cNvSpPr>
          <p:nvPr>
            <p:ph type="sldImg"/>
          </p:nvPr>
        </p:nvSpPr>
        <p:spPr bwMode="auto">
          <a:noFill/>
          <a:ln>
            <a:solidFill>
              <a:srgbClr val="000000"/>
            </a:solidFill>
            <a:miter lim="800000"/>
            <a:headEnd/>
            <a:tailEnd/>
          </a:ln>
        </p:spPr>
      </p:sp>
      <p:sp>
        <p:nvSpPr>
          <p:cNvPr id="216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60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E31141D-ACAA-474C-9A21-7D5843EA45D0}" type="slidenum">
              <a:rPr lang="en-US" smtClean="0"/>
              <a:pPr/>
              <a:t>97</a:t>
            </a:fld>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Slide Image Placeholder 1"/>
          <p:cNvSpPr>
            <a:spLocks noGrp="1" noRot="1" noChangeAspect="1" noTextEdit="1"/>
          </p:cNvSpPr>
          <p:nvPr>
            <p:ph type="sldImg"/>
          </p:nvPr>
        </p:nvSpPr>
        <p:spPr bwMode="auto">
          <a:noFill/>
          <a:ln>
            <a:solidFill>
              <a:srgbClr val="000000"/>
            </a:solidFill>
            <a:miter lim="800000"/>
            <a:headEnd/>
            <a:tailEnd/>
          </a:ln>
        </p:spPr>
      </p:sp>
      <p:sp>
        <p:nvSpPr>
          <p:cNvPr id="2170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70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60732A1-B6F6-49A2-8050-2C70F4153CCE}" type="slidenum">
              <a:rPr lang="en-US" smtClean="0"/>
              <a:pPr/>
              <a:t>98</a:t>
            </a:fld>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Slide Image Placeholder 1"/>
          <p:cNvSpPr>
            <a:spLocks noGrp="1" noRot="1" noChangeAspect="1" noTextEdit="1"/>
          </p:cNvSpPr>
          <p:nvPr>
            <p:ph type="sldImg"/>
          </p:nvPr>
        </p:nvSpPr>
        <p:spPr bwMode="auto">
          <a:noFill/>
          <a:ln>
            <a:solidFill>
              <a:srgbClr val="000000"/>
            </a:solidFill>
            <a:miter lim="800000"/>
            <a:headEnd/>
            <a:tailEnd/>
          </a:ln>
        </p:spPr>
      </p:sp>
      <p:sp>
        <p:nvSpPr>
          <p:cNvPr id="218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81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FD29036-9D05-4CF2-BE50-0C24782613E0}" type="slidenum">
              <a:rPr lang="en-US" smtClean="0"/>
              <a:pPr/>
              <a:t>99</a:t>
            </a:fld>
            <a:endParaRPr 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Slide Image Placeholder 1"/>
          <p:cNvSpPr>
            <a:spLocks noGrp="1" noRot="1" noChangeAspect="1" noTextEdit="1"/>
          </p:cNvSpPr>
          <p:nvPr>
            <p:ph type="sldImg"/>
          </p:nvPr>
        </p:nvSpPr>
        <p:spPr bwMode="auto">
          <a:noFill/>
          <a:ln>
            <a:solidFill>
              <a:srgbClr val="000000"/>
            </a:solidFill>
            <a:miter lim="800000"/>
            <a:headEnd/>
            <a:tailEnd/>
          </a:ln>
        </p:spPr>
      </p:sp>
      <p:sp>
        <p:nvSpPr>
          <p:cNvPr id="2191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91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714EE77-0654-4164-8A3E-4C2260DAA5B5}" type="slidenum">
              <a:rPr lang="en-US" smtClean="0"/>
              <a:pPr/>
              <a:t>100</a:t>
            </a:fld>
            <a:endParaRPr 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Slide Image Placeholder 1"/>
          <p:cNvSpPr>
            <a:spLocks noGrp="1" noRot="1" noChangeAspect="1" noTextEdit="1"/>
          </p:cNvSpPr>
          <p:nvPr>
            <p:ph type="sldImg"/>
          </p:nvPr>
        </p:nvSpPr>
        <p:spPr bwMode="auto">
          <a:noFill/>
          <a:ln>
            <a:solidFill>
              <a:srgbClr val="000000"/>
            </a:solidFill>
            <a:miter lim="800000"/>
            <a:headEnd/>
            <a:tailEnd/>
          </a:ln>
        </p:spPr>
      </p:sp>
      <p:sp>
        <p:nvSpPr>
          <p:cNvPr id="2201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01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00F2BD3-2B87-4EB7-92D5-D675F7E1DD92}" type="slidenum">
              <a:rPr lang="en-US" smtClean="0"/>
              <a:pPr/>
              <a:t>101</a:t>
            </a:fld>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Slide Image Placeholder 1"/>
          <p:cNvSpPr>
            <a:spLocks noGrp="1" noRot="1" noChangeAspect="1" noTextEdit="1"/>
          </p:cNvSpPr>
          <p:nvPr>
            <p:ph type="sldImg"/>
          </p:nvPr>
        </p:nvSpPr>
        <p:spPr bwMode="auto">
          <a:noFill/>
          <a:ln>
            <a:solidFill>
              <a:srgbClr val="000000"/>
            </a:solidFill>
            <a:miter lim="800000"/>
            <a:headEnd/>
            <a:tailEnd/>
          </a:ln>
        </p:spPr>
      </p:sp>
      <p:sp>
        <p:nvSpPr>
          <p:cNvPr id="2211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11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60B07E2-8F99-4616-ADA9-38815C75715A}" type="slidenum">
              <a:rPr lang="en-US" smtClean="0"/>
              <a:pPr/>
              <a:t>103</a:t>
            </a:fld>
            <a:endParaRPr 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Slide Image Placeholder 1"/>
          <p:cNvSpPr>
            <a:spLocks noGrp="1" noRot="1" noChangeAspect="1" noTextEdit="1"/>
          </p:cNvSpPr>
          <p:nvPr>
            <p:ph type="sldImg"/>
          </p:nvPr>
        </p:nvSpPr>
        <p:spPr bwMode="auto">
          <a:noFill/>
          <a:ln>
            <a:solidFill>
              <a:srgbClr val="000000"/>
            </a:solidFill>
            <a:miter lim="800000"/>
            <a:headEnd/>
            <a:tailEnd/>
          </a:ln>
        </p:spPr>
      </p:sp>
      <p:sp>
        <p:nvSpPr>
          <p:cNvPr id="2222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222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E037DA9-130F-457D-91C4-D179D3F51653}" type="slidenum">
              <a:rPr lang="en-US" smtClean="0"/>
              <a:pPr/>
              <a:t>104</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bwMode="auto">
          <a:noFill/>
          <a:ln>
            <a:solidFill>
              <a:srgbClr val="000000"/>
            </a:solidFill>
            <a:miter lim="800000"/>
            <a:headEnd/>
            <a:tailEnd/>
          </a:ln>
        </p:spPr>
      </p:sp>
      <p:sp>
        <p:nvSpPr>
          <p:cNvPr id="168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8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05DDD32-8795-4964-8286-EB3214B49221}" type="slidenum">
              <a:rPr lang="en-US" smtClean="0"/>
              <a:pPr/>
              <a:t>6</a:t>
            </a:fld>
            <a:endParaRPr lang="en-U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Slide Image Placeholder 1"/>
          <p:cNvSpPr>
            <a:spLocks noGrp="1" noRot="1" noChangeAspect="1" noTextEdit="1"/>
          </p:cNvSpPr>
          <p:nvPr>
            <p:ph type="sldImg"/>
          </p:nvPr>
        </p:nvSpPr>
        <p:spPr bwMode="auto">
          <a:noFill/>
          <a:ln>
            <a:solidFill>
              <a:srgbClr val="000000"/>
            </a:solidFill>
            <a:miter lim="800000"/>
            <a:headEnd/>
            <a:tailEnd/>
          </a:ln>
        </p:spPr>
      </p:sp>
      <p:sp>
        <p:nvSpPr>
          <p:cNvPr id="2232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32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2DE77EF-43E4-40BC-AC3A-33B3F9212320}" type="slidenum">
              <a:rPr lang="en-US" smtClean="0"/>
              <a:pPr/>
              <a:t>105</a:t>
            </a:fld>
            <a:endParaRPr 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Slide Image Placeholder 1"/>
          <p:cNvSpPr>
            <a:spLocks noGrp="1" noRot="1" noChangeAspect="1" noTextEdit="1"/>
          </p:cNvSpPr>
          <p:nvPr>
            <p:ph type="sldImg"/>
          </p:nvPr>
        </p:nvSpPr>
        <p:spPr bwMode="auto">
          <a:noFill/>
          <a:ln>
            <a:solidFill>
              <a:srgbClr val="000000"/>
            </a:solidFill>
            <a:miter lim="800000"/>
            <a:headEnd/>
            <a:tailEnd/>
          </a:ln>
        </p:spPr>
      </p:sp>
      <p:sp>
        <p:nvSpPr>
          <p:cNvPr id="2242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42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2476B23-1A05-4250-8118-8754904C9D95}" type="slidenum">
              <a:rPr lang="en-US" smtClean="0"/>
              <a:pPr/>
              <a:t>106</a:t>
            </a:fld>
            <a:endParaRPr 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Slide Image Placeholder 1"/>
          <p:cNvSpPr>
            <a:spLocks noGrp="1" noRot="1" noChangeAspect="1" noTextEdit="1"/>
          </p:cNvSpPr>
          <p:nvPr>
            <p:ph type="sldImg"/>
          </p:nvPr>
        </p:nvSpPr>
        <p:spPr bwMode="auto">
          <a:noFill/>
          <a:ln>
            <a:solidFill>
              <a:srgbClr val="000000"/>
            </a:solidFill>
            <a:miter lim="800000"/>
            <a:headEnd/>
            <a:tailEnd/>
          </a:ln>
        </p:spPr>
      </p:sp>
      <p:sp>
        <p:nvSpPr>
          <p:cNvPr id="2252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52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A17134F-5E9F-44C2-9B9E-861EA163E6CA}" type="slidenum">
              <a:rPr lang="en-US" smtClean="0"/>
              <a:pPr/>
              <a:t>107</a:t>
            </a:fld>
            <a:endParaRPr 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Slide Image Placeholder 1"/>
          <p:cNvSpPr>
            <a:spLocks noGrp="1" noRot="1" noChangeAspect="1" noTextEdit="1"/>
          </p:cNvSpPr>
          <p:nvPr>
            <p:ph type="sldImg"/>
          </p:nvPr>
        </p:nvSpPr>
        <p:spPr bwMode="auto">
          <a:noFill/>
          <a:ln>
            <a:solidFill>
              <a:srgbClr val="000000"/>
            </a:solidFill>
            <a:miter lim="800000"/>
            <a:headEnd/>
            <a:tailEnd/>
          </a:ln>
        </p:spPr>
      </p:sp>
      <p:sp>
        <p:nvSpPr>
          <p:cNvPr id="2263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63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7E0F5CD-27A7-416A-BB68-44B67270DBB9}" type="slidenum">
              <a:rPr lang="en-US" smtClean="0"/>
              <a:pPr/>
              <a:t>108</a:t>
            </a:fld>
            <a:endParaRPr 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Slide Image Placeholder 1"/>
          <p:cNvSpPr>
            <a:spLocks noGrp="1" noRot="1" noChangeAspect="1" noTextEdit="1"/>
          </p:cNvSpPr>
          <p:nvPr>
            <p:ph type="sldImg"/>
          </p:nvPr>
        </p:nvSpPr>
        <p:spPr bwMode="auto">
          <a:noFill/>
          <a:ln>
            <a:solidFill>
              <a:srgbClr val="000000"/>
            </a:solidFill>
            <a:miter lim="800000"/>
            <a:headEnd/>
            <a:tailEnd/>
          </a:ln>
        </p:spPr>
      </p:sp>
      <p:sp>
        <p:nvSpPr>
          <p:cNvPr id="2273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73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8F6EB-1A41-4581-A7AC-F27F6BF6D89D}" type="slidenum">
              <a:rPr lang="en-US" smtClean="0"/>
              <a:pPr/>
              <a:t>109</a:t>
            </a:fld>
            <a:endParaRPr 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Slide Image Placeholder 1"/>
          <p:cNvSpPr>
            <a:spLocks noGrp="1" noRot="1" noChangeAspect="1" noTextEdit="1"/>
          </p:cNvSpPr>
          <p:nvPr>
            <p:ph type="sldImg"/>
          </p:nvPr>
        </p:nvSpPr>
        <p:spPr bwMode="auto">
          <a:noFill/>
          <a:ln>
            <a:solidFill>
              <a:srgbClr val="000000"/>
            </a:solidFill>
            <a:miter lim="800000"/>
            <a:headEnd/>
            <a:tailEnd/>
          </a:ln>
        </p:spPr>
      </p:sp>
      <p:sp>
        <p:nvSpPr>
          <p:cNvPr id="2283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83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71AA7DF-986C-497B-B9C0-31A833A200EC}" type="slidenum">
              <a:rPr lang="en-US" smtClean="0"/>
              <a:pPr/>
              <a:t>110</a:t>
            </a:fld>
            <a:endParaRPr 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Slide Image Placeholder 1"/>
          <p:cNvSpPr>
            <a:spLocks noGrp="1" noRot="1" noChangeAspect="1" noTextEdit="1"/>
          </p:cNvSpPr>
          <p:nvPr>
            <p:ph type="sldImg"/>
          </p:nvPr>
        </p:nvSpPr>
        <p:spPr bwMode="auto">
          <a:noFill/>
          <a:ln>
            <a:solidFill>
              <a:srgbClr val="000000"/>
            </a:solidFill>
            <a:miter lim="800000"/>
            <a:headEnd/>
            <a:tailEnd/>
          </a:ln>
        </p:spPr>
      </p:sp>
      <p:sp>
        <p:nvSpPr>
          <p:cNvPr id="2293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93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9ECE046-7B75-4D9E-AF82-BBB29FC0695F}" type="slidenum">
              <a:rPr lang="en-US" smtClean="0"/>
              <a:pPr/>
              <a:t>111</a:t>
            </a:fld>
            <a:endParaRPr 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Slide Image Placeholder 1"/>
          <p:cNvSpPr>
            <a:spLocks noGrp="1" noRot="1" noChangeAspect="1" noTextEdit="1"/>
          </p:cNvSpPr>
          <p:nvPr>
            <p:ph type="sldImg"/>
          </p:nvPr>
        </p:nvSpPr>
        <p:spPr bwMode="auto">
          <a:noFill/>
          <a:ln>
            <a:solidFill>
              <a:srgbClr val="000000"/>
            </a:solidFill>
            <a:miter lim="800000"/>
            <a:headEnd/>
            <a:tailEnd/>
          </a:ln>
        </p:spPr>
      </p:sp>
      <p:sp>
        <p:nvSpPr>
          <p:cNvPr id="2304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04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B3BA3E9-D41F-4E14-8525-06674D153471}" type="slidenum">
              <a:rPr lang="en-US" smtClean="0"/>
              <a:pPr/>
              <a:t>112</a:t>
            </a:fld>
            <a:endParaRPr 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Slide Image Placeholder 1"/>
          <p:cNvSpPr>
            <a:spLocks noGrp="1" noRot="1" noChangeAspect="1" noTextEdit="1"/>
          </p:cNvSpPr>
          <p:nvPr>
            <p:ph type="sldImg"/>
          </p:nvPr>
        </p:nvSpPr>
        <p:spPr bwMode="auto">
          <a:noFill/>
          <a:ln>
            <a:solidFill>
              <a:srgbClr val="000000"/>
            </a:solidFill>
            <a:miter lim="800000"/>
            <a:headEnd/>
            <a:tailEnd/>
          </a:ln>
        </p:spPr>
      </p:sp>
      <p:sp>
        <p:nvSpPr>
          <p:cNvPr id="2314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14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A3AB386-E6D2-4164-8003-65EC894B03F7}" type="slidenum">
              <a:rPr lang="en-US" smtClean="0"/>
              <a:pPr/>
              <a:t>113</a:t>
            </a:fld>
            <a:endParaRPr lang="en-U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Slide Image Placeholder 1"/>
          <p:cNvSpPr>
            <a:spLocks noGrp="1" noRot="1" noChangeAspect="1" noTextEdit="1"/>
          </p:cNvSpPr>
          <p:nvPr>
            <p:ph type="sldImg"/>
          </p:nvPr>
        </p:nvSpPr>
        <p:spPr bwMode="auto">
          <a:noFill/>
          <a:ln>
            <a:solidFill>
              <a:srgbClr val="000000"/>
            </a:solidFill>
            <a:miter lim="800000"/>
            <a:headEnd/>
            <a:tailEnd/>
          </a:ln>
        </p:spPr>
      </p:sp>
      <p:sp>
        <p:nvSpPr>
          <p:cNvPr id="2324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24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F4AF82-52B5-47B2-87B9-89EC3DF77DFD}" type="slidenum">
              <a:rPr lang="en-US" smtClean="0"/>
              <a:pPr/>
              <a:t>114</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bwMode="auto">
          <a:noFill/>
          <a:ln>
            <a:solidFill>
              <a:srgbClr val="000000"/>
            </a:solidFill>
            <a:miter lim="800000"/>
            <a:headEnd/>
            <a:tailEnd/>
          </a:ln>
        </p:spPr>
      </p:sp>
      <p:sp>
        <p:nvSpPr>
          <p:cNvPr id="164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4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522BF4D-7D9D-4A66-8DC1-8760AE77C716}" type="slidenum">
              <a:rPr lang="en-US" smtClean="0"/>
              <a:pPr/>
              <a:t>12</a:t>
            </a:fld>
            <a:endParaRPr lang="en-US"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Slide Image Placeholder 1"/>
          <p:cNvSpPr>
            <a:spLocks noGrp="1" noRot="1" noChangeAspect="1" noTextEdit="1"/>
          </p:cNvSpPr>
          <p:nvPr>
            <p:ph type="sldImg"/>
          </p:nvPr>
        </p:nvSpPr>
        <p:spPr bwMode="auto">
          <a:noFill/>
          <a:ln>
            <a:solidFill>
              <a:srgbClr val="000000"/>
            </a:solidFill>
            <a:miter lim="800000"/>
            <a:headEnd/>
            <a:tailEnd/>
          </a:ln>
        </p:spPr>
      </p:sp>
      <p:sp>
        <p:nvSpPr>
          <p:cNvPr id="2334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34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F05A72E-1393-4423-9C38-B3192B7A1D1D}" type="slidenum">
              <a:rPr lang="en-US" smtClean="0"/>
              <a:pPr/>
              <a:t>115</a:t>
            </a:fld>
            <a:endParaRPr lang="en-U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Slide Image Placeholder 1"/>
          <p:cNvSpPr>
            <a:spLocks noGrp="1" noRot="1" noChangeAspect="1" noTextEdit="1"/>
          </p:cNvSpPr>
          <p:nvPr>
            <p:ph type="sldImg"/>
          </p:nvPr>
        </p:nvSpPr>
        <p:spPr bwMode="auto">
          <a:noFill/>
          <a:ln>
            <a:solidFill>
              <a:srgbClr val="000000"/>
            </a:solidFill>
            <a:miter lim="800000"/>
            <a:headEnd/>
            <a:tailEnd/>
          </a:ln>
        </p:spPr>
      </p:sp>
      <p:sp>
        <p:nvSpPr>
          <p:cNvPr id="2344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45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0B92C67-84D1-42F8-8668-AC41B47AE51B}" type="slidenum">
              <a:rPr lang="en-US" smtClean="0"/>
              <a:pPr/>
              <a:t>117</a:t>
            </a:fld>
            <a:endParaRPr lang="en-US"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Slide Image Placeholder 1"/>
          <p:cNvSpPr>
            <a:spLocks noGrp="1" noRot="1" noChangeAspect="1" noTextEdit="1"/>
          </p:cNvSpPr>
          <p:nvPr>
            <p:ph type="sldImg"/>
          </p:nvPr>
        </p:nvSpPr>
        <p:spPr bwMode="auto">
          <a:noFill/>
          <a:ln>
            <a:solidFill>
              <a:srgbClr val="000000"/>
            </a:solidFill>
            <a:miter lim="800000"/>
            <a:headEnd/>
            <a:tailEnd/>
          </a:ln>
        </p:spPr>
      </p:sp>
      <p:sp>
        <p:nvSpPr>
          <p:cNvPr id="2355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55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CBDBC6E-EF1A-4EE6-8247-2FFFCFFD9004}" type="slidenum">
              <a:rPr lang="en-US" smtClean="0"/>
              <a:pPr/>
              <a:t>118</a:t>
            </a:fld>
            <a:endParaRPr lang="en-US"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Slide Image Placeholder 1"/>
          <p:cNvSpPr>
            <a:spLocks noGrp="1" noRot="1" noChangeAspect="1" noTextEdit="1"/>
          </p:cNvSpPr>
          <p:nvPr>
            <p:ph type="sldImg"/>
          </p:nvPr>
        </p:nvSpPr>
        <p:spPr bwMode="auto">
          <a:noFill/>
          <a:ln>
            <a:solidFill>
              <a:srgbClr val="000000"/>
            </a:solidFill>
            <a:miter lim="800000"/>
            <a:headEnd/>
            <a:tailEnd/>
          </a:ln>
        </p:spPr>
      </p:sp>
      <p:sp>
        <p:nvSpPr>
          <p:cNvPr id="2365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65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0A7732E-92F8-4774-8095-D77B0168FEF3}" type="slidenum">
              <a:rPr lang="en-US" smtClean="0"/>
              <a:pPr/>
              <a:t>119</a:t>
            </a:fld>
            <a:endParaRPr lang="en-US"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Slide Image Placeholder 1"/>
          <p:cNvSpPr>
            <a:spLocks noGrp="1" noRot="1" noChangeAspect="1" noTextEdit="1"/>
          </p:cNvSpPr>
          <p:nvPr>
            <p:ph type="sldImg"/>
          </p:nvPr>
        </p:nvSpPr>
        <p:spPr bwMode="auto">
          <a:noFill/>
          <a:ln>
            <a:solidFill>
              <a:srgbClr val="000000"/>
            </a:solidFill>
            <a:miter lim="800000"/>
            <a:headEnd/>
            <a:tailEnd/>
          </a:ln>
        </p:spPr>
      </p:sp>
      <p:sp>
        <p:nvSpPr>
          <p:cNvPr id="2375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75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2F270FA-FCA6-4FA0-A5E5-7C96D5DEA10D}" type="slidenum">
              <a:rPr lang="en-US" smtClean="0"/>
              <a:pPr/>
              <a:t>120</a:t>
            </a:fld>
            <a:endParaRPr lang="en-US"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Slide Image Placeholder 1"/>
          <p:cNvSpPr>
            <a:spLocks noGrp="1" noRot="1" noChangeAspect="1" noTextEdit="1"/>
          </p:cNvSpPr>
          <p:nvPr>
            <p:ph type="sldImg"/>
          </p:nvPr>
        </p:nvSpPr>
        <p:spPr bwMode="auto">
          <a:noFill/>
          <a:ln>
            <a:solidFill>
              <a:srgbClr val="000000"/>
            </a:solidFill>
            <a:miter lim="800000"/>
            <a:headEnd/>
            <a:tailEnd/>
          </a:ln>
        </p:spPr>
      </p:sp>
      <p:sp>
        <p:nvSpPr>
          <p:cNvPr id="2385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85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4D51289-372B-4970-BD31-3A06FA24F231}" type="slidenum">
              <a:rPr lang="en-US" smtClean="0"/>
              <a:pPr/>
              <a:t>121</a:t>
            </a:fld>
            <a:endParaRPr lang="en-U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Slide Image Placeholder 1"/>
          <p:cNvSpPr>
            <a:spLocks noGrp="1" noRot="1" noChangeAspect="1" noTextEdit="1"/>
          </p:cNvSpPr>
          <p:nvPr>
            <p:ph type="sldImg"/>
          </p:nvPr>
        </p:nvSpPr>
        <p:spPr bwMode="auto">
          <a:noFill/>
          <a:ln>
            <a:solidFill>
              <a:srgbClr val="000000"/>
            </a:solidFill>
            <a:miter lim="800000"/>
            <a:headEnd/>
            <a:tailEnd/>
          </a:ln>
        </p:spPr>
      </p:sp>
      <p:sp>
        <p:nvSpPr>
          <p:cNvPr id="2396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96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C6E6005-24FF-4930-AD26-B85EAC333F0B}" type="slidenum">
              <a:rPr lang="en-US" smtClean="0"/>
              <a:pPr/>
              <a:t>122</a:t>
            </a:fld>
            <a:endParaRPr lang="en-US"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Slide Image Placeholder 1"/>
          <p:cNvSpPr>
            <a:spLocks noGrp="1" noRot="1" noChangeAspect="1" noTextEdit="1"/>
          </p:cNvSpPr>
          <p:nvPr>
            <p:ph type="sldImg"/>
          </p:nvPr>
        </p:nvSpPr>
        <p:spPr bwMode="auto">
          <a:noFill/>
          <a:ln>
            <a:solidFill>
              <a:srgbClr val="000000"/>
            </a:solidFill>
            <a:miter lim="800000"/>
            <a:headEnd/>
            <a:tailEnd/>
          </a:ln>
        </p:spPr>
      </p:sp>
      <p:sp>
        <p:nvSpPr>
          <p:cNvPr id="2406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406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3050E9D-777D-4F9A-A8E5-4C1BF1B1BD9F}" type="slidenum">
              <a:rPr lang="en-US" smtClean="0"/>
              <a:pPr/>
              <a:t>123</a:t>
            </a:fld>
            <a:endParaRPr lang="en-US"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Slide Image Placeholder 1"/>
          <p:cNvSpPr>
            <a:spLocks noGrp="1" noRot="1" noChangeAspect="1" noTextEdit="1"/>
          </p:cNvSpPr>
          <p:nvPr>
            <p:ph type="sldImg"/>
          </p:nvPr>
        </p:nvSpPr>
        <p:spPr bwMode="auto">
          <a:noFill/>
          <a:ln>
            <a:solidFill>
              <a:srgbClr val="000000"/>
            </a:solidFill>
            <a:miter lim="800000"/>
            <a:headEnd/>
            <a:tailEnd/>
          </a:ln>
        </p:spPr>
      </p:sp>
      <p:sp>
        <p:nvSpPr>
          <p:cNvPr id="2416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416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A96B520-51A4-4EDD-8C58-1F8A905270BC}" type="slidenum">
              <a:rPr lang="en-US" smtClean="0"/>
              <a:pPr/>
              <a:t>124</a:t>
            </a:fld>
            <a:endParaRPr lang="en-US"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Slide Image Placeholder 1"/>
          <p:cNvSpPr>
            <a:spLocks noGrp="1" noRot="1" noChangeAspect="1" noTextEdit="1"/>
          </p:cNvSpPr>
          <p:nvPr>
            <p:ph type="sldImg"/>
          </p:nvPr>
        </p:nvSpPr>
        <p:spPr bwMode="auto">
          <a:noFill/>
          <a:ln>
            <a:solidFill>
              <a:srgbClr val="000000"/>
            </a:solidFill>
            <a:miter lim="800000"/>
            <a:headEnd/>
            <a:tailEnd/>
          </a:ln>
        </p:spPr>
      </p:sp>
      <p:sp>
        <p:nvSpPr>
          <p:cNvPr id="2426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426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676352B-B2EC-4138-BD60-40BD4C5EE857}" type="slidenum">
              <a:rPr lang="en-US" smtClean="0"/>
              <a:pPr/>
              <a:t>125</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Slide Image Placeholder 1"/>
          <p:cNvSpPr>
            <a:spLocks noGrp="1" noRot="1" noChangeAspect="1" noTextEdit="1"/>
          </p:cNvSpPr>
          <p:nvPr>
            <p:ph type="sldImg"/>
          </p:nvPr>
        </p:nvSpPr>
        <p:spPr bwMode="auto">
          <a:noFill/>
          <a:ln>
            <a:solidFill>
              <a:srgbClr val="000000"/>
            </a:solidFill>
            <a:miter lim="800000"/>
            <a:headEnd/>
            <a:tailEnd/>
          </a:ln>
        </p:spPr>
      </p:sp>
      <p:sp>
        <p:nvSpPr>
          <p:cNvPr id="169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9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261CCA3-0714-4100-8D85-24A17D1937CB}" type="slidenum">
              <a:rPr lang="en-US" smtClean="0"/>
              <a:pPr/>
              <a:t>32</a:t>
            </a:fld>
            <a:endParaRPr lang="en-US"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Slide Image Placeholder 1"/>
          <p:cNvSpPr>
            <a:spLocks noGrp="1" noRot="1" noChangeAspect="1" noTextEdit="1"/>
          </p:cNvSpPr>
          <p:nvPr>
            <p:ph type="sldImg"/>
          </p:nvPr>
        </p:nvSpPr>
        <p:spPr bwMode="auto">
          <a:noFill/>
          <a:ln>
            <a:solidFill>
              <a:srgbClr val="000000"/>
            </a:solidFill>
            <a:miter lim="800000"/>
            <a:headEnd/>
            <a:tailEnd/>
          </a:ln>
        </p:spPr>
      </p:sp>
      <p:sp>
        <p:nvSpPr>
          <p:cNvPr id="2437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437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7130138-6EFA-4CB4-95B4-1FE88FAA0026}" type="slidenum">
              <a:rPr lang="en-US" smtClean="0"/>
              <a:pPr/>
              <a:t>126</a:t>
            </a:fld>
            <a:endParaRPr lang="en-US"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Slide Image Placeholder 1"/>
          <p:cNvSpPr>
            <a:spLocks noGrp="1" noRot="1" noChangeAspect="1" noTextEdit="1"/>
          </p:cNvSpPr>
          <p:nvPr>
            <p:ph type="sldImg"/>
          </p:nvPr>
        </p:nvSpPr>
        <p:spPr bwMode="auto">
          <a:noFill/>
          <a:ln>
            <a:solidFill>
              <a:srgbClr val="000000"/>
            </a:solidFill>
            <a:miter lim="800000"/>
            <a:headEnd/>
            <a:tailEnd/>
          </a:ln>
        </p:spPr>
      </p:sp>
      <p:sp>
        <p:nvSpPr>
          <p:cNvPr id="2447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447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1E18E6-7B65-4699-AEE4-AA32CAD2A192}" type="slidenum">
              <a:rPr lang="en-US" smtClean="0"/>
              <a:pPr/>
              <a:t>127</a:t>
            </a:fld>
            <a:endParaRPr lang="en-US"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Slide Image Placeholder 1"/>
          <p:cNvSpPr>
            <a:spLocks noGrp="1" noRot="1" noChangeAspect="1" noTextEdit="1"/>
          </p:cNvSpPr>
          <p:nvPr>
            <p:ph type="sldImg"/>
          </p:nvPr>
        </p:nvSpPr>
        <p:spPr bwMode="auto">
          <a:noFill/>
          <a:ln>
            <a:solidFill>
              <a:srgbClr val="000000"/>
            </a:solidFill>
            <a:miter lim="800000"/>
            <a:headEnd/>
            <a:tailEnd/>
          </a:ln>
        </p:spPr>
      </p:sp>
      <p:sp>
        <p:nvSpPr>
          <p:cNvPr id="2457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457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24A29C7-F14B-44FA-8320-AC3B432A753C}" type="slidenum">
              <a:rPr lang="en-US" smtClean="0"/>
              <a:pPr/>
              <a:t>128</a:t>
            </a:fld>
            <a:endParaRPr lang="en-US"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Slide Image Placeholder 1"/>
          <p:cNvSpPr>
            <a:spLocks noGrp="1" noRot="1" noChangeAspect="1" noTextEdit="1"/>
          </p:cNvSpPr>
          <p:nvPr>
            <p:ph type="sldImg"/>
          </p:nvPr>
        </p:nvSpPr>
        <p:spPr bwMode="auto">
          <a:noFill/>
          <a:ln>
            <a:solidFill>
              <a:srgbClr val="000000"/>
            </a:solidFill>
            <a:miter lim="800000"/>
            <a:headEnd/>
            <a:tailEnd/>
          </a:ln>
        </p:spPr>
      </p:sp>
      <p:sp>
        <p:nvSpPr>
          <p:cNvPr id="2467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467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6990B6C-7642-46B9-B57D-A6FE2F6F8389}" type="slidenum">
              <a:rPr lang="en-US" smtClean="0"/>
              <a:pPr/>
              <a:t>129</a:t>
            </a:fld>
            <a:endParaRPr lang="en-US"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Slide Image Placeholder 1"/>
          <p:cNvSpPr>
            <a:spLocks noGrp="1" noRot="1" noChangeAspect="1" noTextEdit="1"/>
          </p:cNvSpPr>
          <p:nvPr>
            <p:ph type="sldImg"/>
          </p:nvPr>
        </p:nvSpPr>
        <p:spPr bwMode="auto">
          <a:noFill/>
          <a:ln>
            <a:solidFill>
              <a:srgbClr val="000000"/>
            </a:solidFill>
            <a:miter lim="800000"/>
            <a:headEnd/>
            <a:tailEnd/>
          </a:ln>
        </p:spPr>
      </p:sp>
      <p:sp>
        <p:nvSpPr>
          <p:cNvPr id="2478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478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98A5EBA-5D19-41E5-A9EC-81D27D3CC574}" type="slidenum">
              <a:rPr lang="en-US" smtClean="0"/>
              <a:pPr/>
              <a:t>130</a:t>
            </a:fld>
            <a:endParaRPr lang="en-US"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Slide Image Placeholder 1"/>
          <p:cNvSpPr>
            <a:spLocks noGrp="1" noRot="1" noChangeAspect="1" noTextEdit="1"/>
          </p:cNvSpPr>
          <p:nvPr>
            <p:ph type="sldImg"/>
          </p:nvPr>
        </p:nvSpPr>
        <p:spPr bwMode="auto">
          <a:noFill/>
          <a:ln>
            <a:solidFill>
              <a:srgbClr val="000000"/>
            </a:solidFill>
            <a:miter lim="800000"/>
            <a:headEnd/>
            <a:tailEnd/>
          </a:ln>
        </p:spPr>
      </p:sp>
      <p:sp>
        <p:nvSpPr>
          <p:cNvPr id="2488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488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4EF1885-72BA-4EF9-8D65-92830DF03711}" type="slidenum">
              <a:rPr lang="en-US" smtClean="0"/>
              <a:pPr/>
              <a:t>131</a:t>
            </a:fld>
            <a:endParaRPr lang="en-US"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Slide Image Placeholder 1"/>
          <p:cNvSpPr>
            <a:spLocks noGrp="1" noRot="1" noChangeAspect="1" noTextEdit="1"/>
          </p:cNvSpPr>
          <p:nvPr>
            <p:ph type="sldImg"/>
          </p:nvPr>
        </p:nvSpPr>
        <p:spPr bwMode="auto">
          <a:noFill/>
          <a:ln>
            <a:solidFill>
              <a:srgbClr val="000000"/>
            </a:solidFill>
            <a:miter lim="800000"/>
            <a:headEnd/>
            <a:tailEnd/>
          </a:ln>
        </p:spPr>
      </p:sp>
      <p:sp>
        <p:nvSpPr>
          <p:cNvPr id="2498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498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E175E14-8B96-45FA-A4B0-67DA4EFBBD4C}" type="slidenum">
              <a:rPr lang="en-US" smtClean="0"/>
              <a:pPr/>
              <a:t>132</a:t>
            </a:fld>
            <a:endParaRPr lang="en-US"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Slide Image Placeholder 1"/>
          <p:cNvSpPr>
            <a:spLocks noGrp="1" noRot="1" noChangeAspect="1" noTextEdit="1"/>
          </p:cNvSpPr>
          <p:nvPr>
            <p:ph type="sldImg"/>
          </p:nvPr>
        </p:nvSpPr>
        <p:spPr bwMode="auto">
          <a:noFill/>
          <a:ln>
            <a:solidFill>
              <a:srgbClr val="000000"/>
            </a:solidFill>
            <a:miter lim="800000"/>
            <a:headEnd/>
            <a:tailEnd/>
          </a:ln>
        </p:spPr>
      </p:sp>
      <p:sp>
        <p:nvSpPr>
          <p:cNvPr id="2508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08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62EB4A3-B32D-4DE1-B939-514CDC2D2A74}" type="slidenum">
              <a:rPr lang="en-US" smtClean="0"/>
              <a:pPr/>
              <a:t>133</a:t>
            </a:fld>
            <a:endParaRPr lang="en-US"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Slide Image Placeholder 1"/>
          <p:cNvSpPr>
            <a:spLocks noGrp="1" noRot="1" noChangeAspect="1" noTextEdit="1"/>
          </p:cNvSpPr>
          <p:nvPr>
            <p:ph type="sldImg"/>
          </p:nvPr>
        </p:nvSpPr>
        <p:spPr bwMode="auto">
          <a:noFill/>
          <a:ln>
            <a:solidFill>
              <a:srgbClr val="000000"/>
            </a:solidFill>
            <a:miter lim="800000"/>
            <a:headEnd/>
            <a:tailEnd/>
          </a:ln>
        </p:spPr>
      </p:sp>
      <p:sp>
        <p:nvSpPr>
          <p:cNvPr id="2519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519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E5A6DD7-C35F-479D-8DD3-61006BE1F010}" type="slidenum">
              <a:rPr lang="en-US" smtClean="0"/>
              <a:pPr/>
              <a:t>134</a:t>
            </a:fld>
            <a:endParaRPr lang="en-US"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Slide Image Placeholder 1"/>
          <p:cNvSpPr>
            <a:spLocks noGrp="1" noRot="1" noChangeAspect="1" noTextEdit="1"/>
          </p:cNvSpPr>
          <p:nvPr>
            <p:ph type="sldImg"/>
          </p:nvPr>
        </p:nvSpPr>
        <p:spPr bwMode="auto">
          <a:noFill/>
          <a:ln>
            <a:solidFill>
              <a:srgbClr val="000000"/>
            </a:solidFill>
            <a:miter lim="800000"/>
            <a:headEnd/>
            <a:tailEnd/>
          </a:ln>
        </p:spPr>
      </p:sp>
      <p:sp>
        <p:nvSpPr>
          <p:cNvPr id="2529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529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AA1F314-32CC-470A-BFDF-0C088CE036FC}" type="slidenum">
              <a:rPr lang="en-US" smtClean="0"/>
              <a:pPr/>
              <a:t>135</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bwMode="auto">
          <a:noFill/>
          <a:ln>
            <a:solidFill>
              <a:srgbClr val="000000"/>
            </a:solidFill>
            <a:miter lim="800000"/>
            <a:headEnd/>
            <a:tailEnd/>
          </a:ln>
        </p:spPr>
      </p:sp>
      <p:sp>
        <p:nvSpPr>
          <p:cNvPr id="171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1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956D95B-7B73-4662-A8FA-8DA49D9898A1}" type="slidenum">
              <a:rPr lang="en-US" smtClean="0"/>
              <a:pPr/>
              <a:t>33</a:t>
            </a:fld>
            <a:endParaRPr lang="en-US" smtClean="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Slide Image Placeholder 1"/>
          <p:cNvSpPr>
            <a:spLocks noGrp="1" noRot="1" noChangeAspect="1" noTextEdit="1"/>
          </p:cNvSpPr>
          <p:nvPr>
            <p:ph type="sldImg"/>
          </p:nvPr>
        </p:nvSpPr>
        <p:spPr bwMode="auto">
          <a:noFill/>
          <a:ln>
            <a:solidFill>
              <a:srgbClr val="000000"/>
            </a:solidFill>
            <a:miter lim="800000"/>
            <a:headEnd/>
            <a:tailEnd/>
          </a:ln>
        </p:spPr>
      </p:sp>
      <p:sp>
        <p:nvSpPr>
          <p:cNvPr id="2539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39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C34260B-B0C8-4A0A-883F-3AF09CAD6730}" type="slidenum">
              <a:rPr lang="en-US" smtClean="0"/>
              <a:pPr/>
              <a:t>136</a:t>
            </a:fld>
            <a:endParaRPr lang="en-US"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Slide Image Placeholder 1"/>
          <p:cNvSpPr>
            <a:spLocks noGrp="1" noRot="1" noChangeAspect="1" noTextEdit="1"/>
          </p:cNvSpPr>
          <p:nvPr>
            <p:ph type="sldImg"/>
          </p:nvPr>
        </p:nvSpPr>
        <p:spPr bwMode="auto">
          <a:noFill/>
          <a:ln>
            <a:solidFill>
              <a:srgbClr val="000000"/>
            </a:solidFill>
            <a:miter lim="800000"/>
            <a:headEnd/>
            <a:tailEnd/>
          </a:ln>
        </p:spPr>
      </p:sp>
      <p:sp>
        <p:nvSpPr>
          <p:cNvPr id="2549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49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8F4A065-799D-4F96-976E-EB0113E29E38}" type="slidenum">
              <a:rPr lang="en-US" smtClean="0"/>
              <a:pPr/>
              <a:t>137</a:t>
            </a:fld>
            <a:endParaRPr lang="en-US" smtClean="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5772767-F252-4436-9F64-85E2ADA8DBCB}" type="slidenum">
              <a:rPr lang="en-US" smtClean="0"/>
              <a:pPr/>
              <a:t>138</a:t>
            </a:fld>
            <a:endParaRPr lang="en-US" smtClean="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Slide Image Placeholder 1"/>
          <p:cNvSpPr>
            <a:spLocks noGrp="1" noRot="1" noChangeAspect="1" noTextEdit="1"/>
          </p:cNvSpPr>
          <p:nvPr>
            <p:ph type="sldImg"/>
          </p:nvPr>
        </p:nvSpPr>
        <p:spPr bwMode="auto">
          <a:noFill/>
          <a:ln>
            <a:solidFill>
              <a:srgbClr val="000000"/>
            </a:solidFill>
            <a:miter lim="800000"/>
            <a:headEnd/>
            <a:tailEnd/>
          </a:ln>
        </p:spPr>
      </p:sp>
      <p:sp>
        <p:nvSpPr>
          <p:cNvPr id="2570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70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E3803F6-4A86-491D-BC25-A1AB45290B53}" type="slidenum">
              <a:rPr lang="en-US" smtClean="0"/>
              <a:pPr/>
              <a:t>139</a:t>
            </a:fld>
            <a:endParaRPr lang="en-US" smtClean="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Slide Image Placeholder 1"/>
          <p:cNvSpPr>
            <a:spLocks noGrp="1" noRot="1" noChangeAspect="1" noTextEdit="1"/>
          </p:cNvSpPr>
          <p:nvPr>
            <p:ph type="sldImg"/>
          </p:nvPr>
        </p:nvSpPr>
        <p:spPr bwMode="auto">
          <a:noFill/>
          <a:ln>
            <a:solidFill>
              <a:srgbClr val="000000"/>
            </a:solidFill>
            <a:miter lim="800000"/>
            <a:headEnd/>
            <a:tailEnd/>
          </a:ln>
        </p:spPr>
      </p:sp>
      <p:sp>
        <p:nvSpPr>
          <p:cNvPr id="2580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80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F034EAE-AE4F-4613-9E65-2FAE6AA5A69B}" type="slidenum">
              <a:rPr lang="en-US" smtClean="0"/>
              <a:pPr/>
              <a:t>140</a:t>
            </a:fld>
            <a:endParaRPr lang="en-US"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Slide Image Placeholder 1"/>
          <p:cNvSpPr>
            <a:spLocks noGrp="1" noRot="1" noChangeAspect="1" noTextEdit="1"/>
          </p:cNvSpPr>
          <p:nvPr>
            <p:ph type="sldImg"/>
          </p:nvPr>
        </p:nvSpPr>
        <p:spPr bwMode="auto">
          <a:noFill/>
          <a:ln>
            <a:solidFill>
              <a:srgbClr val="000000"/>
            </a:solidFill>
            <a:miter lim="800000"/>
            <a:headEnd/>
            <a:tailEnd/>
          </a:ln>
        </p:spPr>
      </p:sp>
      <p:sp>
        <p:nvSpPr>
          <p:cNvPr id="2590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90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CED12F9-4DB2-44DC-8CFB-B380102E68BA}" type="slidenum">
              <a:rPr lang="en-US" smtClean="0"/>
              <a:pPr/>
              <a:t>141</a:t>
            </a:fld>
            <a:endParaRPr lang="en-US" smtClean="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Slide Image Placeholder 1"/>
          <p:cNvSpPr>
            <a:spLocks noGrp="1" noRot="1" noChangeAspect="1" noTextEdit="1"/>
          </p:cNvSpPr>
          <p:nvPr>
            <p:ph type="sldImg"/>
          </p:nvPr>
        </p:nvSpPr>
        <p:spPr bwMode="auto">
          <a:noFill/>
          <a:ln>
            <a:solidFill>
              <a:srgbClr val="000000"/>
            </a:solidFill>
            <a:miter lim="800000"/>
            <a:headEnd/>
            <a:tailEnd/>
          </a:ln>
        </p:spPr>
      </p:sp>
      <p:sp>
        <p:nvSpPr>
          <p:cNvPr id="260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60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2AB9B9B-3BC5-4E97-933B-2CF1A311FE04}" type="slidenum">
              <a:rPr lang="en-US" smtClean="0"/>
              <a:pPr/>
              <a:t>142</a:t>
            </a:fld>
            <a:endParaRPr lang="en-US" smtClean="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Slide Image Placeholder 1"/>
          <p:cNvSpPr>
            <a:spLocks noGrp="1" noRot="1" noChangeAspect="1" noTextEdit="1"/>
          </p:cNvSpPr>
          <p:nvPr>
            <p:ph type="sldImg"/>
          </p:nvPr>
        </p:nvSpPr>
        <p:spPr bwMode="auto">
          <a:noFill/>
          <a:ln>
            <a:solidFill>
              <a:srgbClr val="000000"/>
            </a:solidFill>
            <a:miter lim="800000"/>
            <a:headEnd/>
            <a:tailEnd/>
          </a:ln>
        </p:spPr>
      </p:sp>
      <p:sp>
        <p:nvSpPr>
          <p:cNvPr id="261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61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5B1A729-0D20-4235-9A71-BDDDA823368E}" type="slidenum">
              <a:rPr lang="en-US" smtClean="0"/>
              <a:pPr/>
              <a:t>143</a:t>
            </a:fld>
            <a:endParaRPr lang="en-US" smtClean="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Slide Image Placeholder 1"/>
          <p:cNvSpPr>
            <a:spLocks noGrp="1" noRot="1" noChangeAspect="1" noTextEdit="1"/>
          </p:cNvSpPr>
          <p:nvPr>
            <p:ph type="sldImg"/>
          </p:nvPr>
        </p:nvSpPr>
        <p:spPr bwMode="auto">
          <a:noFill/>
          <a:ln>
            <a:solidFill>
              <a:srgbClr val="000000"/>
            </a:solidFill>
            <a:miter lim="800000"/>
            <a:headEnd/>
            <a:tailEnd/>
          </a:ln>
        </p:spPr>
      </p:sp>
      <p:sp>
        <p:nvSpPr>
          <p:cNvPr id="2641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641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4C05233-3967-49B0-A5C8-8F93BC99F738}" type="slidenum">
              <a:rPr lang="en-US" smtClean="0"/>
              <a:pPr/>
              <a:t>144</a:t>
            </a:fld>
            <a:endParaRPr lang="en-US" smtClean="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Slide Image Placeholder 1"/>
          <p:cNvSpPr>
            <a:spLocks noGrp="1" noRot="1" noChangeAspect="1" noTextEdit="1"/>
          </p:cNvSpPr>
          <p:nvPr>
            <p:ph type="sldImg"/>
          </p:nvPr>
        </p:nvSpPr>
        <p:spPr bwMode="auto">
          <a:noFill/>
          <a:ln>
            <a:solidFill>
              <a:srgbClr val="000000"/>
            </a:solidFill>
            <a:miter lim="800000"/>
            <a:headEnd/>
            <a:tailEnd/>
          </a:ln>
        </p:spPr>
      </p:sp>
      <p:sp>
        <p:nvSpPr>
          <p:cNvPr id="2652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652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B7B0444-CB02-44E9-B819-BBFBAE670DB7}" type="slidenum">
              <a:rPr lang="en-US" smtClean="0"/>
              <a:pPr/>
              <a:t>145</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3F15B64-167A-4513-8943-468F22E514BD}" type="datetimeFigureOut">
              <a:rPr lang="en-US"/>
              <a:pPr>
                <a:defRPr/>
              </a:pPr>
              <a:t>9/18/2011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8BAEA76-852E-4B18-BCFD-06DDAD4ECB99}" type="slidenum">
              <a:rPr lang="en-US"/>
              <a:pPr>
                <a:defRPr/>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2D601F0-30D6-4808-B2B8-0313F6330453}" type="datetimeFigureOut">
              <a:rPr lang="en-US"/>
              <a:pPr>
                <a:defRPr/>
              </a:pPr>
              <a:t>9/18/2011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829D3D3-AEC8-42D1-A643-D3B04C29972D}"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E32168A-70AF-4C04-8D0C-63F94BD7C990}" type="datetimeFigureOut">
              <a:rPr lang="en-US"/>
              <a:pPr>
                <a:defRPr/>
              </a:pPr>
              <a:t>9/18/2011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1CC0F99-E3C6-46C4-AFC6-52854B7BD5B4}"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53FB2DC-F339-424B-B0C2-2F34D5D1F50E}" type="datetimeFigureOut">
              <a:rPr lang="en-US"/>
              <a:pPr>
                <a:defRPr/>
              </a:pPr>
              <a:t>9/18/2011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0126DA-D0DA-4B16-8E59-F9AD66B5C505}" type="slidenum">
              <a:rPr lang="en-US"/>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E205761-D332-4626-8576-A950EEE92CD7}" type="datetimeFigureOut">
              <a:rPr lang="en-US"/>
              <a:pPr>
                <a:defRPr/>
              </a:pPr>
              <a:t>9/18/2011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95B63C7-69E3-41CF-8FF2-D51B28D5FD24}"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4B3A222-7AA4-404E-A21F-86A10AB63B63}" type="datetimeFigureOut">
              <a:rPr lang="en-US"/>
              <a:pPr>
                <a:defRPr/>
              </a:pPr>
              <a:t>9/18/2011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F208A25-BEAA-4C1A-ADD2-76C757EC8C24}"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C573CB1-216B-4C70-869F-FF19A4FC75B4}" type="datetimeFigureOut">
              <a:rPr lang="en-US"/>
              <a:pPr>
                <a:defRPr/>
              </a:pPr>
              <a:t>9/18/2011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1826A22-BAAB-4CA0-B0EB-408309E0BA15}"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AE35D682-D98B-4236-AAFC-B56DE558569E}" type="datetimeFigureOut">
              <a:rPr lang="en-US"/>
              <a:pPr>
                <a:defRPr/>
              </a:pPr>
              <a:t>9/18/2011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3839655-A4A5-41EE-B09B-6A313FDB198F}" type="slidenum">
              <a:rPr lang="en-US"/>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F5E4F4F-4F39-4F73-AB5C-D81A9568C0BC}" type="datetimeFigureOut">
              <a:rPr lang="en-US"/>
              <a:pPr>
                <a:defRPr/>
              </a:pPr>
              <a:t>9/18/2011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613A35A-8ADE-4B7F-A5A9-FBDE0C44CD98}"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59FF099-C442-4186-A2A7-12B7FD5E4592}" type="datetimeFigureOut">
              <a:rPr lang="en-US"/>
              <a:pPr>
                <a:defRPr/>
              </a:pPr>
              <a:t>9/18/2011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BF3A111-27F7-40DD-8E7B-7856CDB44F77}"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88B0AC3-3AB7-433A-80B6-9E0E17B000C1}" type="datetimeFigureOut">
              <a:rPr lang="en-US"/>
              <a:pPr>
                <a:defRPr/>
              </a:pPr>
              <a:t>9/18/2011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19D6CB7-EFC3-4693-924F-6D9E0720E1A4}"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66A7D4D0-FC2F-4E3F-A493-53742D02AE1C}" type="datetimeFigureOut">
              <a:rPr lang="en-US"/>
              <a:pPr>
                <a:defRPr/>
              </a:pPr>
              <a:t>9/18/2011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F768509-00FA-4C72-A306-E5F3CA8138B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2" Type="http://schemas.openxmlformats.org/officeDocument/2006/relationships/hyperlink" Target="http://www.opensecrets.org/politicians/index.php" TargetMode="External"/><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3" Type="http://schemas.openxmlformats.org/officeDocument/2006/relationships/hyperlink" Target="http://www.answers.com/topic/majority-leader" TargetMode="External"/><Relationship Id="rId2" Type="http://schemas.openxmlformats.org/officeDocument/2006/relationships/notesSlide" Target="../notesSlides/notesSlide58.xml"/><Relationship Id="rId1" Type="http://schemas.openxmlformats.org/officeDocument/2006/relationships/slideLayout" Target="../slideLayouts/slideLayout6.xml"/><Relationship Id="rId4" Type="http://schemas.openxmlformats.org/officeDocument/2006/relationships/hyperlink" Target="http://www.answers.com/topic/minority-leader-of-the-united-states-house-of-representatives" TargetMode="Externa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3" Type="http://schemas.openxmlformats.org/officeDocument/2006/relationships/hyperlink" Target="http://www.answers.com/topic/whip-politics" TargetMode="External"/><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3" Type="http://schemas.openxmlformats.org/officeDocument/2006/relationships/hyperlink" Target="http://en.wikipedia.org/wiki/Democratic_Congressional_Campaign_Committee" TargetMode="External"/><Relationship Id="rId2" Type="http://schemas.openxmlformats.org/officeDocument/2006/relationships/notesSlide" Target="../notesSlides/notesSlide64.xml"/><Relationship Id="rId1" Type="http://schemas.openxmlformats.org/officeDocument/2006/relationships/slideLayout" Target="../slideLayouts/slideLayout6.xml"/><Relationship Id="rId6" Type="http://schemas.openxmlformats.org/officeDocument/2006/relationships/hyperlink" Target="http://en.wikipedia.org/wiki/National_Republican_Senatorial_Committee" TargetMode="External"/><Relationship Id="rId5" Type="http://schemas.openxmlformats.org/officeDocument/2006/relationships/hyperlink" Target="http://en.wikipedia.org/wiki/Democratic_Senatorial_Campaign_Committee" TargetMode="External"/><Relationship Id="rId4" Type="http://schemas.openxmlformats.org/officeDocument/2006/relationships/hyperlink" Target="http://en.wikipedia.org/wiki/National_Republican_Congressional_Committee"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3" Type="http://schemas.openxmlformats.org/officeDocument/2006/relationships/hyperlink" Target="http://www.lrl.state.tx.us/legis/members/roster.cfm" TargetMode="External"/><Relationship Id="rId2" Type="http://schemas.openxmlformats.org/officeDocument/2006/relationships/notesSlide" Target="../notesSlides/notesSlide72.xml"/><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hyperlink" Target="http://www.cityofpearland.com/index.asp?Type=B_BASIC&amp;SEC=%7b148E8A96-24BB-46B9-AE01-697264A4F4D5%7d" TargetMode="External"/><Relationship Id="rId3" Type="http://schemas.openxmlformats.org/officeDocument/2006/relationships/hyperlink" Target="http://www.house.gov/" TargetMode="External"/><Relationship Id="rId7" Type="http://schemas.openxmlformats.org/officeDocument/2006/relationships/hyperlink" Target="http://www.alvin-tx.gov/default.aspx?name=cc.home"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hyperlink" Target="http://www.senate.state.tx.us/" TargetMode="External"/><Relationship Id="rId5" Type="http://schemas.openxmlformats.org/officeDocument/2006/relationships/hyperlink" Target="http://www.house.state.tx.us/welcome.php" TargetMode="External"/><Relationship Id="rId4" Type="http://schemas.openxmlformats.org/officeDocument/2006/relationships/hyperlink" Target="http://www.senate.gov/" TargetMode="External"/><Relationship Id="rId9" Type="http://schemas.openxmlformats.org/officeDocument/2006/relationships/hyperlink" Target="http://www.houstontx.gov/council/index.html" TargetMode="Externa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6.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6.xml"/></Relationships>
</file>

<file path=ppt/slides/_rels/slide122.xml.rels><?xml version="1.0" encoding="UTF-8" standalone="yes"?>
<Relationships xmlns="http://schemas.openxmlformats.org/package/2006/relationships"><Relationship Id="rId3" Type="http://schemas.openxmlformats.org/officeDocument/2006/relationships/hyperlink" Target="http://www.senate.gov/reference/glossary_term/standing_committee.htm" TargetMode="External"/><Relationship Id="rId2" Type="http://schemas.openxmlformats.org/officeDocument/2006/relationships/notesSlide" Target="../notesSlides/notesSlide76.xml"/><Relationship Id="rId1" Type="http://schemas.openxmlformats.org/officeDocument/2006/relationships/slideLayout" Target="../slideLayouts/slideLayout6.xml"/></Relationships>
</file>

<file path=ppt/slides/_rels/slide123.xml.rels><?xml version="1.0" encoding="UTF-8" standalone="yes"?>
<Relationships xmlns="http://schemas.openxmlformats.org/package/2006/relationships"><Relationship Id="rId3" Type="http://schemas.openxmlformats.org/officeDocument/2006/relationships/hyperlink" Target="http://www.senate.gov/reference/glossary_term/joint_committee.htm" TargetMode="External"/><Relationship Id="rId2" Type="http://schemas.openxmlformats.org/officeDocument/2006/relationships/notesSlide" Target="../notesSlides/notesSlide77.xml"/><Relationship Id="rId1" Type="http://schemas.openxmlformats.org/officeDocument/2006/relationships/slideLayout" Target="../slideLayouts/slideLayout6.xml"/></Relationships>
</file>

<file path=ppt/slides/_rels/slide124.xml.rels><?xml version="1.0" encoding="UTF-8" standalone="yes"?>
<Relationships xmlns="http://schemas.openxmlformats.org/package/2006/relationships"><Relationship Id="rId3" Type="http://schemas.openxmlformats.org/officeDocument/2006/relationships/hyperlink" Target="http://www.senate.gov/reference/glossary_term/select_or_special_committee.htm" TargetMode="External"/><Relationship Id="rId2" Type="http://schemas.openxmlformats.org/officeDocument/2006/relationships/notesSlide" Target="../notesSlides/notesSlide78.xml"/><Relationship Id="rId1" Type="http://schemas.openxmlformats.org/officeDocument/2006/relationships/slideLayout" Target="../slideLayouts/slideLayout6.xml"/></Relationships>
</file>

<file path=ppt/slides/_rels/slide125.xml.rels><?xml version="1.0" encoding="UTF-8" standalone="yes"?>
<Relationships xmlns="http://schemas.openxmlformats.org/package/2006/relationships"><Relationship Id="rId3" Type="http://schemas.openxmlformats.org/officeDocument/2006/relationships/hyperlink" Target="http://www.senate.gov/reference/glossary_term/conference_committee.htm" TargetMode="External"/><Relationship Id="rId2" Type="http://schemas.openxmlformats.org/officeDocument/2006/relationships/notesSlide" Target="../notesSlides/notesSlide79.xml"/><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6.xml"/></Relationships>
</file>

<file path=ppt/slides/_rels/slide128.xml.rels><?xml version="1.0" encoding="UTF-8" standalone="yes"?>
<Relationships xmlns="http://schemas.openxmlformats.org/package/2006/relationships"><Relationship Id="rId3" Type="http://schemas.openxmlformats.org/officeDocument/2006/relationships/hyperlink" Target="http://www.house.gov/house/CommitteeWWW.shtml" TargetMode="External"/><Relationship Id="rId2" Type="http://schemas.openxmlformats.org/officeDocument/2006/relationships/notesSlide" Target="../notesSlides/notesSlide82.xml"/><Relationship Id="rId1" Type="http://schemas.openxmlformats.org/officeDocument/2006/relationships/slideLayout" Target="../slideLayouts/slideLayout6.xml"/><Relationship Id="rId6" Type="http://schemas.openxmlformats.org/officeDocument/2006/relationships/hyperlink" Target="http://www.capitol.state.tx.us/Committees/CommitteesMbrs.aspx?Chamber=S" TargetMode="External"/><Relationship Id="rId5" Type="http://schemas.openxmlformats.org/officeDocument/2006/relationships/hyperlink" Target="http://www.capitol.state.tx.us/Committees/CommitteesMbrs.aspx?Chamber=H" TargetMode="External"/><Relationship Id="rId4" Type="http://schemas.openxmlformats.org/officeDocument/2006/relationships/hyperlink" Target="http://www.senate.gov/pagelayout/committees/d_three_sections_with_teasers/committees_home.htm" TargetMode="Externa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6.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6.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6.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6.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6.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6.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6.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www.mikewirthart.com/wp-content/uploads/2010/05/howlawsmadeWIRTH2.jpg" TargetMode="External"/><Relationship Id="rId2" Type="http://schemas.openxmlformats.org/officeDocument/2006/relationships/hyperlink" Target="http://thomas.loc.gov/home/lawsmade.toc.html" TargetMode="External"/><Relationship Id="rId1" Type="http://schemas.openxmlformats.org/officeDocument/2006/relationships/slideLayout" Target="../slideLayouts/slideLayout6.xml"/><Relationship Id="rId4" Type="http://schemas.openxmlformats.org/officeDocument/2006/relationships/hyperlink" Target="http://www.tlc.state.tx.us/gtli/legproc/process.html" TargetMode="Externa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6.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6.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6.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6.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6.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6.xml"/></Relationships>
</file>

<file path=ppt/slides/_rels/slide146.xml.rels><?xml version="1.0" encoding="UTF-8" standalone="yes"?>
<Relationships xmlns="http://schemas.openxmlformats.org/package/2006/relationships"><Relationship Id="rId3" Type="http://schemas.openxmlformats.org/officeDocument/2006/relationships/hyperlink" Target="http://en.wikipedia.org/wiki/Speaker_of_the_House_of_Commons_(United_Kingdom)" TargetMode="External"/><Relationship Id="rId2" Type="http://schemas.openxmlformats.org/officeDocument/2006/relationships/notesSlide" Target="../notesSlides/notesSlide100.xml"/><Relationship Id="rId1" Type="http://schemas.openxmlformats.org/officeDocument/2006/relationships/slideLayout" Target="../slideLayouts/slideLayout6.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6.xml"/></Relationships>
</file>

<file path=ppt/slides/_rels/slide148.xml.rels><?xml version="1.0" encoding="UTF-8" standalone="yes"?>
<Relationships xmlns="http://schemas.openxmlformats.org/package/2006/relationships"><Relationship Id="rId3" Type="http://schemas.openxmlformats.org/officeDocument/2006/relationships/hyperlink" Target="http://clerk.house.gov/art_history/house_history/speakers.html" TargetMode="External"/><Relationship Id="rId2" Type="http://schemas.openxmlformats.org/officeDocument/2006/relationships/notesSlide" Target="../notesSlides/notesSlide102.xml"/><Relationship Id="rId1" Type="http://schemas.openxmlformats.org/officeDocument/2006/relationships/slideLayout" Target="../slideLayouts/slideLayout6.xml"/><Relationship Id="rId4" Type="http://schemas.openxmlformats.org/officeDocument/2006/relationships/hyperlink" Target="http://www.lrl.state.tx.us/legis/leaders/speakerbio.html" TargetMode="Externa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hyperlink" Target="http://videosift.com/video/Im-an-Amendment-to-be-The-Simpsons" TargetMode="External"/><Relationship Id="rId2" Type="http://schemas.openxmlformats.org/officeDocument/2006/relationships/hyperlink" Target="http://www.youtube.com/watch?v=mEJL2Uuv-oQ" TargetMode="External"/><Relationship Id="rId1" Type="http://schemas.openxmlformats.org/officeDocument/2006/relationships/slideLayout" Target="../slideLayouts/slideLayout6.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6.xml"/></Relationships>
</file>

<file path=ppt/slides/_rels/slide152.xml.rels><?xml version="1.0" encoding="UTF-8" standalone="yes"?>
<Relationships xmlns="http://schemas.openxmlformats.org/package/2006/relationships"><Relationship Id="rId2" Type="http://schemas.openxmlformats.org/officeDocument/2006/relationships/hyperlink" Target="http://en.wikipedia.org/wiki/Henry_Clay" TargetMode="External"/><Relationship Id="rId1" Type="http://schemas.openxmlformats.org/officeDocument/2006/relationships/slideLayout" Target="../slideLayouts/slideLayout6.xml"/></Relationships>
</file>

<file path=ppt/slides/_rels/slide153.xml.rels><?xml version="1.0" encoding="UTF-8" standalone="yes"?>
<Relationships xmlns="http://schemas.openxmlformats.org/package/2006/relationships"><Relationship Id="rId3" Type="http://schemas.openxmlformats.org/officeDocument/2006/relationships/hyperlink" Target="http://en.wikipedia.org/wiki/Joseph_Gurney_Cannon" TargetMode="External"/><Relationship Id="rId2" Type="http://schemas.openxmlformats.org/officeDocument/2006/relationships/notesSlide" Target="../notesSlides/notesSlide104.xml"/><Relationship Id="rId1" Type="http://schemas.openxmlformats.org/officeDocument/2006/relationships/slideLayout" Target="../slideLayouts/slideLayout6.xml"/><Relationship Id="rId4" Type="http://schemas.openxmlformats.org/officeDocument/2006/relationships/hyperlink" Target="http://en.wikipedia.org/wiki/Thomas_Brackett_Reed" TargetMode="Externa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6.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6.xml"/></Relationships>
</file>

<file path=ppt/slides/_rels/slide156.xml.rels><?xml version="1.0" encoding="UTF-8" standalone="yes"?>
<Relationships xmlns="http://schemas.openxmlformats.org/package/2006/relationships"><Relationship Id="rId3" Type="http://schemas.openxmlformats.org/officeDocument/2006/relationships/hyperlink" Target="http://en.wikipedia.org/wiki/Sam_Rayburn" TargetMode="External"/><Relationship Id="rId2" Type="http://schemas.openxmlformats.org/officeDocument/2006/relationships/notesSlide" Target="../notesSlides/notesSlide107.xml"/><Relationship Id="rId1" Type="http://schemas.openxmlformats.org/officeDocument/2006/relationships/slideLayout" Target="../slideLayouts/slideLayout6.xml"/></Relationships>
</file>

<file path=ppt/slides/_rels/slide157.xml.rels><?xml version="1.0" encoding="UTF-8" standalone="yes"?>
<Relationships xmlns="http://schemas.openxmlformats.org/package/2006/relationships"><Relationship Id="rId3" Type="http://schemas.openxmlformats.org/officeDocument/2006/relationships/hyperlink" Target="http://en.wikipedia.org/wiki/Jim_Wright" TargetMode="External"/><Relationship Id="rId2" Type="http://schemas.openxmlformats.org/officeDocument/2006/relationships/hyperlink" Target="http://en.wikipedia.org/wiki/John_Nance_Garner" TargetMode="External"/><Relationship Id="rId1" Type="http://schemas.openxmlformats.org/officeDocument/2006/relationships/slideLayout" Target="../slideLayouts/slideLayout6.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6.xml"/></Relationships>
</file>

<file path=ppt/slides/_rels/slide159.xml.rels><?xml version="1.0" encoding="UTF-8" standalone="yes"?>
<Relationships xmlns="http://schemas.openxmlformats.org/package/2006/relationships"><Relationship Id="rId3" Type="http://schemas.openxmlformats.org/officeDocument/2006/relationships/hyperlink" Target="http://en.wikipedia.org/wiki/John_Boehner" TargetMode="External"/><Relationship Id="rId2" Type="http://schemas.openxmlformats.org/officeDocument/2006/relationships/notesSlide" Target="../notesSlides/notesSlide109.xml"/><Relationship Id="rId1" Type="http://schemas.openxmlformats.org/officeDocument/2006/relationships/slideLayout" Target="../slideLayouts/slideLayout6.xml"/><Relationship Id="rId4" Type="http://schemas.openxmlformats.org/officeDocument/2006/relationships/hyperlink" Target="http://www.house.state.tx.us/speaker/welcome.htm"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0.xml.rels><?xml version="1.0" encoding="UTF-8" standalone="yes"?>
<Relationships xmlns="http://schemas.openxmlformats.org/package/2006/relationships"><Relationship Id="rId3" Type="http://schemas.openxmlformats.org/officeDocument/2006/relationships/hyperlink" Target="http://www.whitehouse.gov/administration/vice-president-biden" TargetMode="External"/><Relationship Id="rId2" Type="http://schemas.openxmlformats.org/officeDocument/2006/relationships/notesSlide" Target="../notesSlides/notesSlide110.xml"/><Relationship Id="rId1" Type="http://schemas.openxmlformats.org/officeDocument/2006/relationships/slideLayout" Target="../slideLayouts/slideLayout6.xml"/><Relationship Id="rId4" Type="http://schemas.openxmlformats.org/officeDocument/2006/relationships/hyperlink" Target="http://www.ltgov.state.tx.us/" TargetMode="External"/></Relationships>
</file>

<file path=ppt/slides/_rels/slide161.xml.rels><?xml version="1.0" encoding="UTF-8" standalone="yes"?>
<Relationships xmlns="http://schemas.openxmlformats.org/package/2006/relationships"><Relationship Id="rId3" Type="http://schemas.openxmlformats.org/officeDocument/2006/relationships/hyperlink" Target="http://en.wikipedia.org/wiki/Joe_Biden" TargetMode="External"/><Relationship Id="rId2" Type="http://schemas.openxmlformats.org/officeDocument/2006/relationships/notesSlide" Target="../notesSlides/notesSlide111.xml"/><Relationship Id="rId1" Type="http://schemas.openxmlformats.org/officeDocument/2006/relationships/slideLayout" Target="../slideLayouts/slideLayout6.xml"/><Relationship Id="rId4" Type="http://schemas.openxmlformats.org/officeDocument/2006/relationships/hyperlink" Target="http://en.wikipedia.org/wiki/David_Dewhurst" TargetMode="Externa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6.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6.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6.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6.xml"/></Relationships>
</file>

<file path=ppt/slides/_rels/slide166.xml.rels><?xml version="1.0" encoding="UTF-8" standalone="yes"?>
<Relationships xmlns="http://schemas.openxmlformats.org/package/2006/relationships"><Relationship Id="rId3" Type="http://schemas.openxmlformats.org/officeDocument/2006/relationships/hyperlink" Target="http://www.lrl.state.tx.us/legis/leaders/ltgovbio.html" TargetMode="External"/><Relationship Id="rId2" Type="http://schemas.openxmlformats.org/officeDocument/2006/relationships/notesSlide" Target="../notesSlides/notesSlide116.xml"/><Relationship Id="rId1" Type="http://schemas.openxmlformats.org/officeDocument/2006/relationships/slideLayout" Target="../slideLayouts/slideLayout6.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6.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6.xml"/></Relationships>
</file>

<file path=ppt/slides/_rels/slide169.xml.rels><?xml version="1.0" encoding="UTF-8" standalone="yes"?>
<Relationships xmlns="http://schemas.openxmlformats.org/package/2006/relationships"><Relationship Id="rId3" Type="http://schemas.openxmlformats.org/officeDocument/2006/relationships/hyperlink" Target="http://www.house.gov/htbin/leave_site?ln_url=http://www.cbo.gov/&amp;ln_desc=Congressional+Budget+Office" TargetMode="External"/><Relationship Id="rId2" Type="http://schemas.openxmlformats.org/officeDocument/2006/relationships/notesSlide" Target="../notesSlides/notesSlide119.xml"/><Relationship Id="rId1" Type="http://schemas.openxmlformats.org/officeDocument/2006/relationships/slideLayout" Target="../slideLayouts/slideLayout6.xml"/><Relationship Id="rId5" Type="http://schemas.openxmlformats.org/officeDocument/2006/relationships/hyperlink" Target="http://topics.nytimes.com/topics/reference/timestopics/organizations/c/congressional_budget_office/index.html" TargetMode="External"/><Relationship Id="rId4" Type="http://schemas.openxmlformats.org/officeDocument/2006/relationships/hyperlink" Target="http://en.wikipedia.org/wiki/Congressional_Budget_Offic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0.xml.rels><?xml version="1.0" encoding="UTF-8" standalone="yes"?>
<Relationships xmlns="http://schemas.openxmlformats.org/package/2006/relationships"><Relationship Id="rId3" Type="http://schemas.openxmlformats.org/officeDocument/2006/relationships/hyperlink" Target="http://www.house.gov/htbin/leave_site?ln_url=http://www.gao.gov/&amp;ln_desc=Government+Accountability+Office" TargetMode="External"/><Relationship Id="rId2" Type="http://schemas.openxmlformats.org/officeDocument/2006/relationships/notesSlide" Target="../notesSlides/notesSlide120.xml"/><Relationship Id="rId1" Type="http://schemas.openxmlformats.org/officeDocument/2006/relationships/slideLayout" Target="../slideLayouts/slideLayout6.xml"/><Relationship Id="rId5" Type="http://schemas.openxmlformats.org/officeDocument/2006/relationships/hyperlink" Target="http://topics.nytimes.com/topics/reference/timestopics/organizations/g/government_accountability_office/index.html" TargetMode="External"/><Relationship Id="rId4" Type="http://schemas.openxmlformats.org/officeDocument/2006/relationships/hyperlink" Target="http://en.wikipedia.org/wiki/Government_Accountability_Office" TargetMode="External"/></Relationships>
</file>

<file path=ppt/slides/_rels/slide171.xml.rels><?xml version="1.0" encoding="UTF-8" standalone="yes"?>
<Relationships xmlns="http://schemas.openxmlformats.org/package/2006/relationships"><Relationship Id="rId3" Type="http://schemas.openxmlformats.org/officeDocument/2006/relationships/hyperlink" Target="http://www.house.gov/htbin/leave_site?ln_url=http://www.access.gpo.gov/&amp;ln_desc=Government+Printing+Office" TargetMode="External"/><Relationship Id="rId2" Type="http://schemas.openxmlformats.org/officeDocument/2006/relationships/notesSlide" Target="../notesSlides/notesSlide121.xml"/><Relationship Id="rId1" Type="http://schemas.openxmlformats.org/officeDocument/2006/relationships/slideLayout" Target="../slideLayouts/slideLayout6.xml"/><Relationship Id="rId4" Type="http://schemas.openxmlformats.org/officeDocument/2006/relationships/hyperlink" Target="http://en.wikipedia.org/wiki/United_States_Government_Printing_Office" TargetMode="External"/></Relationships>
</file>

<file path=ppt/slides/_rels/slide172.xml.rels><?xml version="1.0" encoding="UTF-8" standalone="yes"?>
<Relationships xmlns="http://schemas.openxmlformats.org/package/2006/relationships"><Relationship Id="rId3" Type="http://schemas.openxmlformats.org/officeDocument/2006/relationships/hyperlink" Target="http://www.loc.gov/" TargetMode="External"/><Relationship Id="rId2" Type="http://schemas.openxmlformats.org/officeDocument/2006/relationships/notesSlide" Target="../notesSlides/notesSlide122.xml"/><Relationship Id="rId1" Type="http://schemas.openxmlformats.org/officeDocument/2006/relationships/slideLayout" Target="../slideLayouts/slideLayout6.xml"/><Relationship Id="rId4" Type="http://schemas.openxmlformats.org/officeDocument/2006/relationships/hyperlink" Target="http://en.wikipedia.org/wiki/Library_of_Congress" TargetMode="External"/></Relationships>
</file>

<file path=ppt/slides/_rels/slide173.xml.rels><?xml version="1.0" encoding="UTF-8" standalone="yes"?>
<Relationships xmlns="http://schemas.openxmlformats.org/package/2006/relationships"><Relationship Id="rId3" Type="http://schemas.openxmlformats.org/officeDocument/2006/relationships/hyperlink" Target="http://www.loc.gov/crsinfo/whatscrs.html" TargetMode="External"/><Relationship Id="rId2" Type="http://schemas.openxmlformats.org/officeDocument/2006/relationships/notesSlide" Target="../notesSlides/notesSlide123.xml"/><Relationship Id="rId1" Type="http://schemas.openxmlformats.org/officeDocument/2006/relationships/slideLayout" Target="../slideLayouts/slideLayout6.xml"/><Relationship Id="rId4" Type="http://schemas.openxmlformats.org/officeDocument/2006/relationships/hyperlink" Target="http://en.wikipedia.org/wiki/Congressional_Research_Service" TargetMode="Externa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6.xml"/></Relationships>
</file>

<file path=ppt/slides/_rels/slide175.xml.rels><?xml version="1.0" encoding="UTF-8" standalone="yes"?>
<Relationships xmlns="http://schemas.openxmlformats.org/package/2006/relationships"><Relationship Id="rId3" Type="http://schemas.openxmlformats.org/officeDocument/2006/relationships/hyperlink" Target="http://www.lrl.state.tx.us/" TargetMode="External"/><Relationship Id="rId2" Type="http://schemas.openxmlformats.org/officeDocument/2006/relationships/notesSlide" Target="../notesSlides/notesSlide125.xml"/><Relationship Id="rId1" Type="http://schemas.openxmlformats.org/officeDocument/2006/relationships/slideLayout" Target="../slideLayouts/slideLayout6.xml"/></Relationships>
</file>

<file path=ppt/slides/_rels/slide176.xml.rels><?xml version="1.0" encoding="UTF-8" standalone="yes"?>
<Relationships xmlns="http://schemas.openxmlformats.org/package/2006/relationships"><Relationship Id="rId3" Type="http://schemas.openxmlformats.org/officeDocument/2006/relationships/hyperlink" Target="http://www.ethics.state.tx.us/" TargetMode="External"/><Relationship Id="rId2" Type="http://schemas.openxmlformats.org/officeDocument/2006/relationships/notesSlide" Target="../notesSlides/notesSlide126.xml"/><Relationship Id="rId1" Type="http://schemas.openxmlformats.org/officeDocument/2006/relationships/slideLayout" Target="../slideLayouts/slideLayout6.xml"/><Relationship Id="rId4" Type="http://schemas.openxmlformats.org/officeDocument/2006/relationships/hyperlink" Target="http://en.wikipedia.org/wiki/Texas_Ethics_Commission" TargetMode="External"/></Relationships>
</file>

<file path=ppt/slides/_rels/slide17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hyperlink" Target="http://thomas.loc.gov/cgi-bin/bdquery/L?d112:./list/bd/d112pl.lst:1%5b1-29%5d(Public_Laws)|TOM:/bss/d112query.html|" TargetMode="Externa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hyperlink" Target="http://en.wikipedia.org/wiki/Joint_committee#United_States" TargetMode="External"/><Relationship Id="rId2" Type="http://schemas.openxmlformats.org/officeDocument/2006/relationships/hyperlink" Target="http://en.wikipedia.org/wiki/Standing_committee_(United_States_Congress)" TargetMode="External"/><Relationship Id="rId1" Type="http://schemas.openxmlformats.org/officeDocument/2006/relationships/slideLayout" Target="../slideLayouts/slideLayout6.xml"/><Relationship Id="rId5" Type="http://schemas.openxmlformats.org/officeDocument/2006/relationships/hyperlink" Target="http://en.wikipedia.org/wiki/United_States_congressional_conference_committee" TargetMode="External"/><Relationship Id="rId4" Type="http://schemas.openxmlformats.org/officeDocument/2006/relationships/hyperlink" Target="http://en.wikipedia.org/wiki/Select_or_special_committee_(United_States_Congress)"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hyperlink" Target="http://en.wikipedia.org/wiki/Speaker_of_the_Texas_House_of_Representatives"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hyperlink" Target="http://en.wikipedia.org/wiki/Speaker_of_the_United_States_House_of_Representatives" TargetMode="Externa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List_of_political_parties_in_the_United_States"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hyperlink" Target="http://en.wikipedia.org/wiki/Standing_committee_(United_States_Congress)" TargetMode="Externa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hyperlink" Target="http://en.wikipedia.org/wiki/Democratic_Caucus_of_the_United_States_House_of_Representatives" TargetMode="External"/><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hyperlink" Target="http://en.wikipedia.org/wiki/Republican_Conference_of_the_United_States_Senate" TargetMode="External"/><Relationship Id="rId5" Type="http://schemas.openxmlformats.org/officeDocument/2006/relationships/hyperlink" Target="http://en.wikipedia.org/wiki/Democratic_Caucus_of_the_United_States_Senate" TargetMode="External"/><Relationship Id="rId4" Type="http://schemas.openxmlformats.org/officeDocument/2006/relationships/hyperlink" Target="http://en.wikipedia.org/wiki/Republican_Conference_of_the_United_States_House_of_Representatives" TargetMode="Externa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hyperlink" Target="http://avalon.law.yale.edu/18th_century/washing.asp"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hyperlink" Target="http://en.wikipedia.org/wiki/Divided_government" TargetMode="External"/><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3" Type="http://schemas.openxmlformats.org/officeDocument/2006/relationships/hyperlink" Target="http://en.wikipedia.org/wiki/1st_United_States_Congress" TargetMode="External"/><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3" Type="http://schemas.openxmlformats.org/officeDocument/2006/relationships/hyperlink" Target="http://en.wikipedia.org/wiki/Compromise_of_1790" TargetMode="External"/><Relationship Id="rId2" Type="http://schemas.openxmlformats.org/officeDocument/2006/relationships/hyperlink" Target="http://en.wikipedia.org/wiki/Hamilton_Tariff" TargetMode="Externa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3" Type="http://schemas.openxmlformats.org/officeDocument/2006/relationships/hyperlink" Target="http://en.wikipedia.org/wiki/Operations_of_the_Act_Laying_Duties_on_Imports" TargetMode="External"/><Relationship Id="rId2" Type="http://schemas.openxmlformats.org/officeDocument/2006/relationships/hyperlink" Target="http://en.wikipedia.org/wiki/First_Report_on_the_Public_Credit" TargetMode="External"/><Relationship Id="rId1" Type="http://schemas.openxmlformats.org/officeDocument/2006/relationships/slideLayout" Target="../slideLayouts/slideLayout6.xml"/><Relationship Id="rId6" Type="http://schemas.openxmlformats.org/officeDocument/2006/relationships/hyperlink" Target="http://en.wikipedia.org/wiki/Report_on_Manufactures" TargetMode="External"/><Relationship Id="rId5" Type="http://schemas.openxmlformats.org/officeDocument/2006/relationships/hyperlink" Target="http://en.wikipedia.org/w/index.php?title=Report_on_the_Establishment_of_a_Mint&amp;action=edit&amp;redlink=1" TargetMode="External"/><Relationship Id="rId4" Type="http://schemas.openxmlformats.org/officeDocument/2006/relationships/hyperlink" Target="http://en.wikipedia.org/wiki/Second_Report_on_Public_Credit" TargetMode="External"/></Relationships>
</file>

<file path=ppt/slides/_rels/slide81.xml.rels><?xml version="1.0" encoding="UTF-8" standalone="yes"?>
<Relationships xmlns="http://schemas.openxmlformats.org/package/2006/relationships"><Relationship Id="rId3" Type="http://schemas.openxmlformats.org/officeDocument/2006/relationships/hyperlink" Target="http://clerk.house.gov/art_history/house_history/index.html" TargetMode="External"/><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3" Type="http://schemas.openxmlformats.org/officeDocument/2006/relationships/hyperlink" Target="http://en.wikipedia.org/wiki/Anti-Administration_Party_(United_States)" TargetMode="External"/><Relationship Id="rId2" Type="http://schemas.openxmlformats.org/officeDocument/2006/relationships/hyperlink" Target="http://en.wikipedia.org/wiki/Pro-Administration_Party_(United_States)" TargetMode="Externa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3" Type="http://schemas.openxmlformats.org/officeDocument/2006/relationships/hyperlink" Target="http://en.wikipedia.org/wiki/Federalist_Party" TargetMode="External"/><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3" Type="http://schemas.openxmlformats.org/officeDocument/2006/relationships/hyperlink" Target="http://en.wikipedia.org/wiki/Democratic-Republican_Party" TargetMode="External"/><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3" Type="http://schemas.openxmlformats.org/officeDocument/2006/relationships/hyperlink" Target="http://en.wikipedia.org/wiki/King_Caucus" TargetMode="External"/><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3" Type="http://schemas.openxmlformats.org/officeDocument/2006/relationships/hyperlink" Target="http://clerk.house.gov/art_history/house_history/partyDiv.html" TargetMode="External"/><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3" Type="http://schemas.openxmlformats.org/officeDocument/2006/relationships/hyperlink" Target="http://www.senate.gov/pagelayout/reference/two_column_table/Political_Party_Leadership.htm" TargetMode="External"/><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hyperlink" Target="http://www.senate.gov/pagelayout/history/one_item_and_teasers/partydiv.htm" TargetMode="External"/></Relationships>
</file>

<file path=ppt/slides/_rels/slide91.xml.rels><?xml version="1.0" encoding="UTF-8" standalone="yes"?>
<Relationships xmlns="http://schemas.openxmlformats.org/package/2006/relationships"><Relationship Id="rId3" Type="http://schemas.openxmlformats.org/officeDocument/2006/relationships/hyperlink" Target="http://en.wikipedia.org/wiki/Party_divisions_of_United_States_Congresses" TargetMode="External"/><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3" Type="http://schemas.openxmlformats.org/officeDocument/2006/relationships/hyperlink" Target="http://en.wikipedia.org/wiki/Democratic_Caucus_of_the_United_States_House_of_Representatives" TargetMode="External"/><Relationship Id="rId2" Type="http://schemas.openxmlformats.org/officeDocument/2006/relationships/notesSlide" Target="../notesSlides/notesSlide49.xml"/><Relationship Id="rId1" Type="http://schemas.openxmlformats.org/officeDocument/2006/relationships/slideLayout" Target="../slideLayouts/slideLayout6.xml"/><Relationship Id="rId6" Type="http://schemas.openxmlformats.org/officeDocument/2006/relationships/hyperlink" Target="http://en.wikipedia.org/wiki/Republican_Conference_of_the_United_States_Senate" TargetMode="External"/><Relationship Id="rId5" Type="http://schemas.openxmlformats.org/officeDocument/2006/relationships/hyperlink" Target="http://en.wikipedia.org/wiki/Democratic_Caucus_of_the_United_States_Senate" TargetMode="External"/><Relationship Id="rId4" Type="http://schemas.openxmlformats.org/officeDocument/2006/relationships/hyperlink" Target="http://en.wikipedia.org/wiki/Republican_Conference_of_the_United_States_House_of_Representatives" TargetMode="External"/></Relationships>
</file>

<file path=ppt/slides/_rels/slide94.xml.rels><?xml version="1.0" encoding="UTF-8" standalone="yes"?>
<Relationships xmlns="http://schemas.openxmlformats.org/package/2006/relationships"><Relationship Id="rId3" Type="http://schemas.openxmlformats.org/officeDocument/2006/relationships/hyperlink" Target="http://en.wikipedia.org/wiki/Congressional_caucus" TargetMode="External"/><Relationship Id="rId2" Type="http://schemas.openxmlformats.org/officeDocument/2006/relationships/notesSlide" Target="../notesSlides/notesSlide50.xml"/><Relationship Id="rId1" Type="http://schemas.openxmlformats.org/officeDocument/2006/relationships/slideLayout" Target="../slideLayouts/slideLayout6.xml"/><Relationship Id="rId4" Type="http://schemas.openxmlformats.org/officeDocument/2006/relationships/hyperlink" Target="http://en.wikipedia.org/wiki/Caucuses_of_the_United_States_Congress" TargetMode="Externa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t>GOVT 2302</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t>The Legislature: Evolution </a:t>
            </a:r>
          </a:p>
          <a:p>
            <a:pPr eaLnBrk="1" fontAlgn="auto" hangingPunct="1">
              <a:spcAft>
                <a:spcPts val="0"/>
              </a:spcAft>
              <a:buFont typeface="Arial" pitchFamily="34" charset="0"/>
              <a:buNone/>
              <a:defRPr/>
            </a:pPr>
            <a:r>
              <a:rPr lang="en-US" dirty="0" smtClean="0"/>
              <a:t>and Development</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We will also look at the Speakers office and understand the nature of its powers.</a:t>
            </a:r>
            <a:endParaRPr lang="en-US" dirty="0"/>
          </a:p>
        </p:txBody>
      </p:sp>
    </p:spTree>
    <p:extLst>
      <p:ext uri="{BB962C8B-B14F-4D97-AF65-F5344CB8AC3E}">
        <p14:creationId xmlns:p14="http://schemas.microsoft.com/office/powerpoint/2010/main" val="1917897259"/>
      </p:ext>
    </p:extLst>
  </p:cSld>
  <p:clrMapOvr>
    <a:masterClrMapping/>
  </p:clrMapOvr>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3"/>
          <p:cNvSpPr>
            <a:spLocks noGrp="1"/>
          </p:cNvSpPr>
          <p:nvPr>
            <p:ph type="title"/>
          </p:nvPr>
        </p:nvSpPr>
        <p:spPr>
          <a:xfrm>
            <a:off x="457200" y="274638"/>
            <a:ext cx="8229600" cy="6126162"/>
          </a:xfrm>
        </p:spPr>
        <p:txBody>
          <a:bodyPr/>
          <a:lstStyle/>
          <a:p>
            <a:r>
              <a:rPr lang="en-US" smtClean="0"/>
              <a:t>Caucuses meet often in closed sessions to establish legislative agendas, select committee members and chairs, and hold elections to choose various floor leaders.</a:t>
            </a:r>
          </a:p>
        </p:txBody>
      </p:sp>
    </p:spTree>
  </p:cSld>
  <p:clrMapOvr>
    <a:masterClrMapping/>
  </p:clrMapOvr>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3"/>
          <p:cNvSpPr>
            <a:spLocks noGrp="1"/>
          </p:cNvSpPr>
          <p:nvPr>
            <p:ph type="title"/>
          </p:nvPr>
        </p:nvSpPr>
        <p:spPr>
          <a:xfrm>
            <a:off x="457200" y="274638"/>
            <a:ext cx="8229600" cy="6126162"/>
          </a:xfrm>
        </p:spPr>
        <p:txBody>
          <a:bodyPr/>
          <a:lstStyle/>
          <a:p>
            <a:r>
              <a:rPr lang="en-US" smtClean="0"/>
              <a:t>Party Leadership Positions</a:t>
            </a:r>
            <a:br>
              <a:rPr lang="en-US" smtClean="0"/>
            </a:br>
            <a:r>
              <a:rPr lang="en-US" smtClean="0"/>
              <a:t/>
            </a:r>
            <a:br>
              <a:rPr lang="en-US" smtClean="0"/>
            </a:br>
            <a:r>
              <a:rPr lang="en-US" smtClean="0"/>
              <a:t>- Floor Leaders</a:t>
            </a:r>
            <a:br>
              <a:rPr lang="en-US" smtClean="0"/>
            </a:br>
            <a:r>
              <a:rPr lang="en-US" smtClean="0"/>
              <a:t>- Party Whips</a:t>
            </a:r>
            <a:br>
              <a:rPr lang="en-US" smtClean="0"/>
            </a:br>
            <a:r>
              <a:rPr lang="en-US" smtClean="0"/>
              <a:t>- Caucus Chairmen</a:t>
            </a:r>
            <a:br>
              <a:rPr lang="en-US" smtClean="0"/>
            </a:br>
            <a:r>
              <a:rPr lang="en-US" smtClean="0"/>
              <a:t>- Policy and Steering </a:t>
            </a:r>
            <a:br>
              <a:rPr lang="en-US" smtClean="0"/>
            </a:br>
            <a:r>
              <a:rPr lang="en-US" smtClean="0"/>
              <a:t>Committee Chairs</a:t>
            </a:r>
            <a:br>
              <a:rPr lang="en-US" smtClean="0"/>
            </a:br>
            <a:r>
              <a:rPr lang="en-US" smtClean="0"/>
              <a:t>- Congressional Campaign Committee Chairs</a:t>
            </a:r>
          </a:p>
        </p:txBody>
      </p:sp>
    </p:spTree>
  </p:cSld>
  <p:clrMapOvr>
    <a:masterClrMapping/>
  </p:clrMapOvr>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Click here </a:t>
            </a:r>
            <a:r>
              <a:rPr lang="en-US" dirty="0" smtClean="0"/>
              <a:t>for financial information about the congressional leadership each from </a:t>
            </a:r>
            <a:r>
              <a:rPr lang="en-US" dirty="0" err="1" smtClean="0"/>
              <a:t>OpenSecrets</a:t>
            </a:r>
            <a:r>
              <a:rPr lang="en-US" dirty="0" smtClean="0"/>
              <a:t>.</a:t>
            </a:r>
            <a:endParaRPr lang="en-US" dirty="0"/>
          </a:p>
        </p:txBody>
      </p:sp>
    </p:spTree>
  </p:cSld>
  <p:clrMapOvr>
    <a:masterClrMapping/>
  </p:clrMapOvr>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3"/>
          <p:cNvSpPr>
            <a:spLocks noGrp="1"/>
          </p:cNvSpPr>
          <p:nvPr>
            <p:ph type="title"/>
          </p:nvPr>
        </p:nvSpPr>
        <p:spPr>
          <a:xfrm>
            <a:off x="457200" y="274638"/>
            <a:ext cx="8229600" cy="6126162"/>
          </a:xfrm>
        </p:spPr>
        <p:txBody>
          <a:bodyPr/>
          <a:lstStyle/>
          <a:p>
            <a:r>
              <a:rPr lang="en-US" smtClean="0"/>
              <a:t>Floor Leaders</a:t>
            </a:r>
            <a:br>
              <a:rPr lang="en-US" smtClean="0"/>
            </a:br>
            <a:r>
              <a:rPr lang="en-US" smtClean="0"/>
              <a:t/>
            </a:r>
            <a:br>
              <a:rPr lang="en-US" smtClean="0"/>
            </a:br>
            <a:r>
              <a:rPr lang="en-US" smtClean="0"/>
              <a:t>These are the </a:t>
            </a:r>
            <a:r>
              <a:rPr lang="en-US" smtClean="0">
                <a:hlinkClick r:id="rId3"/>
              </a:rPr>
              <a:t>majority</a:t>
            </a:r>
            <a:r>
              <a:rPr lang="en-US" smtClean="0"/>
              <a:t> and </a:t>
            </a:r>
            <a:r>
              <a:rPr lang="en-US" smtClean="0">
                <a:hlinkClick r:id="rId4"/>
              </a:rPr>
              <a:t>minority</a:t>
            </a:r>
            <a:r>
              <a:rPr lang="en-US" smtClean="0"/>
              <a:t> leaders. Each is responsible for scheduling business on the floor, planning party strategy, and keeping the party as united as possible when casting roll call votes.</a:t>
            </a:r>
          </a:p>
        </p:txBody>
      </p:sp>
    </p:spTree>
  </p:cSld>
  <p:clrMapOvr>
    <a:masterClrMapping/>
  </p:clrMapOvr>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a:xfrm>
            <a:off x="457200" y="274638"/>
            <a:ext cx="8229600" cy="6202362"/>
          </a:xfrm>
        </p:spPr>
        <p:txBody>
          <a:bodyPr/>
          <a:lstStyle/>
          <a:p>
            <a:r>
              <a:rPr lang="en-US" smtClean="0"/>
              <a:t>One of the principle powers the floor leader in the House has is selecting which members of the party can and cannot speak on legislation before the House. </a:t>
            </a:r>
          </a:p>
        </p:txBody>
      </p:sp>
    </p:spTree>
  </p:cSld>
  <p:clrMapOvr>
    <a:masterClrMapping/>
  </p:clrMapOvr>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3"/>
          <p:cNvSpPr>
            <a:spLocks noGrp="1"/>
          </p:cNvSpPr>
          <p:nvPr>
            <p:ph type="title"/>
          </p:nvPr>
        </p:nvSpPr>
        <p:spPr>
          <a:xfrm>
            <a:off x="457200" y="274638"/>
            <a:ext cx="8229600" cy="6126162"/>
          </a:xfrm>
        </p:spPr>
        <p:txBody>
          <a:bodyPr/>
          <a:lstStyle/>
          <a:p>
            <a:r>
              <a:rPr lang="en-US" smtClean="0"/>
              <a:t>Party Whips</a:t>
            </a:r>
            <a:br>
              <a:rPr lang="en-US" smtClean="0"/>
            </a:br>
            <a:r>
              <a:rPr lang="en-US" smtClean="0"/>
              <a:t/>
            </a:r>
            <a:br>
              <a:rPr lang="en-US" smtClean="0"/>
            </a:br>
            <a:r>
              <a:rPr lang="en-US" smtClean="0"/>
              <a:t>The </a:t>
            </a:r>
            <a:r>
              <a:rPr lang="en-US" smtClean="0">
                <a:hlinkClick r:id="rId3"/>
              </a:rPr>
              <a:t>Party Whip </a:t>
            </a:r>
            <a:r>
              <a:rPr lang="en-US" smtClean="0"/>
              <a:t> (majority or minority) is in charge of the Whip System, which is the organization responsible for counting votes and pressuring party members to vote with the party. </a:t>
            </a:r>
          </a:p>
        </p:txBody>
      </p:sp>
    </p:spTree>
  </p:cSld>
  <p:clrMapOvr>
    <a:masterClrMapping/>
  </p:clrMapOvr>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3"/>
          <p:cNvSpPr>
            <a:spLocks noGrp="1"/>
          </p:cNvSpPr>
          <p:nvPr>
            <p:ph type="title"/>
          </p:nvPr>
        </p:nvSpPr>
        <p:spPr>
          <a:xfrm>
            <a:off x="457200" y="274638"/>
            <a:ext cx="8229600" cy="6126162"/>
          </a:xfrm>
        </p:spPr>
        <p:txBody>
          <a:bodyPr/>
          <a:lstStyle/>
          <a:p>
            <a:r>
              <a:rPr lang="en-US" smtClean="0"/>
              <a:t>Caucus Chairmen</a:t>
            </a:r>
            <a:br>
              <a:rPr lang="en-US" smtClean="0"/>
            </a:br>
            <a:r>
              <a:rPr lang="en-US" smtClean="0"/>
              <a:t/>
            </a:r>
            <a:br>
              <a:rPr lang="en-US" smtClean="0"/>
            </a:br>
            <a:r>
              <a:rPr lang="en-US" smtClean="0"/>
              <a:t>These are the individual in each party who organize caucus related activities and work to coordinate the party’s communications.</a:t>
            </a:r>
          </a:p>
        </p:txBody>
      </p:sp>
    </p:spTree>
  </p:cSld>
  <p:clrMapOvr>
    <a:masterClrMapping/>
  </p:clrMapOvr>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3"/>
          <p:cNvSpPr>
            <a:spLocks noGrp="1"/>
          </p:cNvSpPr>
          <p:nvPr>
            <p:ph type="title"/>
          </p:nvPr>
        </p:nvSpPr>
        <p:spPr>
          <a:xfrm>
            <a:off x="457200" y="274638"/>
            <a:ext cx="8229600" cy="6126162"/>
          </a:xfrm>
        </p:spPr>
        <p:txBody>
          <a:bodyPr/>
          <a:lstStyle/>
          <a:p>
            <a:r>
              <a:rPr lang="en-US" smtClean="0"/>
              <a:t>Policy and Steering </a:t>
            </a:r>
            <a:br>
              <a:rPr lang="en-US" smtClean="0"/>
            </a:br>
            <a:r>
              <a:rPr lang="en-US" smtClean="0"/>
              <a:t>Committee Chairs</a:t>
            </a:r>
            <a:br>
              <a:rPr lang="en-US" smtClean="0"/>
            </a:br>
            <a:r>
              <a:rPr lang="en-US" smtClean="0"/>
              <a:t/>
            </a:r>
            <a:br>
              <a:rPr lang="en-US" smtClean="0"/>
            </a:br>
            <a:r>
              <a:rPr lang="en-US" smtClean="0"/>
              <a:t>They are responsible for advice and analysis concerning policy proposals advanced by each party and the proper means of advancing them through Congress.</a:t>
            </a:r>
          </a:p>
        </p:txBody>
      </p:sp>
    </p:spTree>
  </p:cSld>
  <p:clrMapOvr>
    <a:masterClrMapping/>
  </p:clrMapOvr>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3"/>
          <p:cNvSpPr>
            <a:spLocks noGrp="1"/>
          </p:cNvSpPr>
          <p:nvPr>
            <p:ph type="title"/>
          </p:nvPr>
        </p:nvSpPr>
        <p:spPr>
          <a:xfrm>
            <a:off x="457200" y="274638"/>
            <a:ext cx="8229600" cy="6126162"/>
          </a:xfrm>
        </p:spPr>
        <p:txBody>
          <a:bodyPr/>
          <a:lstStyle/>
          <a:p>
            <a:r>
              <a:rPr lang="en-US" smtClean="0"/>
              <a:t/>
            </a:r>
            <a:br>
              <a:rPr lang="en-US" smtClean="0"/>
            </a:br>
            <a:r>
              <a:rPr lang="en-US" smtClean="0"/>
              <a:t/>
            </a:r>
            <a:br>
              <a:rPr lang="en-US" smtClean="0"/>
            </a:br>
            <a:r>
              <a:rPr lang="en-US" smtClean="0"/>
              <a:t>Congressional Campaign Committee Chairs</a:t>
            </a:r>
            <a:br>
              <a:rPr lang="en-US" smtClean="0"/>
            </a:br>
            <a:r>
              <a:rPr lang="en-US" smtClean="0"/>
              <a:t/>
            </a:r>
            <a:br>
              <a:rPr lang="en-US" smtClean="0"/>
            </a:br>
            <a:r>
              <a:rPr lang="en-US" smtClean="0"/>
              <a:t>These individuals oversee the party’s recruitment of candidates, fundraising, and the organization of races in districts where the party is expected to be competitive.</a:t>
            </a:r>
            <a:br>
              <a:rPr lang="en-US" smtClean="0"/>
            </a:br>
            <a:r>
              <a:rPr lang="en-US" smtClean="0"/>
              <a:t/>
            </a:r>
            <a:br>
              <a:rPr lang="en-US" smtClean="0"/>
            </a:br>
            <a:endParaRPr lang="en-US" smtClean="0"/>
          </a:p>
        </p:txBody>
      </p:sp>
    </p:spTree>
  </p:cSld>
  <p:clrMapOvr>
    <a:masterClrMapping/>
  </p:clrMapOvr>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3"/>
          <p:cNvSpPr>
            <a:spLocks noGrp="1"/>
          </p:cNvSpPr>
          <p:nvPr>
            <p:ph type="title"/>
          </p:nvPr>
        </p:nvSpPr>
        <p:spPr>
          <a:xfrm>
            <a:off x="457200" y="274638"/>
            <a:ext cx="8229600" cy="6126162"/>
          </a:xfrm>
        </p:spPr>
        <p:txBody>
          <a:bodyPr/>
          <a:lstStyle/>
          <a:p>
            <a:r>
              <a:rPr lang="en-US" sz="3600" smtClean="0">
                <a:hlinkClick r:id="rId3"/>
              </a:rPr>
              <a:t>Democratic Congressional </a:t>
            </a:r>
            <a:br>
              <a:rPr lang="en-US" sz="3600" smtClean="0">
                <a:hlinkClick r:id="rId3"/>
              </a:rPr>
            </a:br>
            <a:r>
              <a:rPr lang="en-US" sz="3600" smtClean="0">
                <a:hlinkClick r:id="rId3"/>
              </a:rPr>
              <a:t>Campaign Committee</a:t>
            </a:r>
            <a:r>
              <a:rPr lang="en-US" sz="3600" smtClean="0"/>
              <a:t/>
            </a:r>
            <a:br>
              <a:rPr lang="en-US" sz="3600" smtClean="0"/>
            </a:br>
            <a:r>
              <a:rPr lang="en-US" sz="3600" smtClean="0"/>
              <a:t/>
            </a:r>
            <a:br>
              <a:rPr lang="en-US" sz="3600" smtClean="0"/>
            </a:br>
            <a:r>
              <a:rPr lang="en-US" sz="3600" smtClean="0">
                <a:hlinkClick r:id="rId4" action="ppaction://hlinkfile" tooltip="National Republican Congressional Committee"/>
              </a:rPr>
              <a:t>National Republican </a:t>
            </a:r>
            <a:br>
              <a:rPr lang="en-US" sz="3600" smtClean="0">
                <a:hlinkClick r:id="rId4" action="ppaction://hlinkfile" tooltip="National Republican Congressional Committee"/>
              </a:rPr>
            </a:br>
            <a:r>
              <a:rPr lang="en-US" sz="3600" smtClean="0">
                <a:hlinkClick r:id="rId4" action="ppaction://hlinkfile" tooltip="National Republican Congressional Committee"/>
              </a:rPr>
              <a:t>Congressional Committee</a:t>
            </a:r>
            <a:r>
              <a:rPr lang="en-US" sz="3600" smtClean="0"/>
              <a:t> </a:t>
            </a:r>
            <a:br>
              <a:rPr lang="en-US" sz="3600" smtClean="0"/>
            </a:br>
            <a:r>
              <a:rPr lang="en-US" sz="3600" smtClean="0"/>
              <a:t/>
            </a:r>
            <a:br>
              <a:rPr lang="en-US" sz="3600" smtClean="0"/>
            </a:br>
            <a:r>
              <a:rPr lang="en-US" sz="3600" smtClean="0">
                <a:hlinkClick r:id="rId5" action="ppaction://hlinkfile" tooltip="Democratic Senatorial Campaign Committee"/>
              </a:rPr>
              <a:t> Democratic Senatorial </a:t>
            </a:r>
            <a:br>
              <a:rPr lang="en-US" sz="3600" smtClean="0">
                <a:hlinkClick r:id="rId5" action="ppaction://hlinkfile" tooltip="Democratic Senatorial Campaign Committee"/>
              </a:rPr>
            </a:br>
            <a:r>
              <a:rPr lang="en-US" sz="3600" smtClean="0">
                <a:hlinkClick r:id="rId5" action="ppaction://hlinkfile" tooltip="Democratic Senatorial Campaign Committee"/>
              </a:rPr>
              <a:t>Campaign Committee</a:t>
            </a:r>
            <a:r>
              <a:rPr lang="en-US" sz="3600" smtClean="0"/>
              <a:t> </a:t>
            </a:r>
            <a:br>
              <a:rPr lang="en-US" sz="3600" smtClean="0"/>
            </a:br>
            <a:r>
              <a:rPr lang="en-US" sz="3600" smtClean="0"/>
              <a:t/>
            </a:r>
            <a:br>
              <a:rPr lang="en-US" sz="3600" smtClean="0"/>
            </a:br>
            <a:r>
              <a:rPr lang="en-US" sz="3600" smtClean="0">
                <a:hlinkClick r:id="rId6" action="ppaction://hlinkfile" tooltip="National Republican Senatorial Committee"/>
              </a:rPr>
              <a:t> National Republican </a:t>
            </a:r>
            <a:br>
              <a:rPr lang="en-US" sz="3600" smtClean="0">
                <a:hlinkClick r:id="rId6" action="ppaction://hlinkfile" tooltip="National Republican Senatorial Committee"/>
              </a:rPr>
            </a:br>
            <a:r>
              <a:rPr lang="en-US" sz="3600" smtClean="0">
                <a:hlinkClick r:id="rId6" action="ppaction://hlinkfile" tooltip="National Republican Senatorial Committee"/>
              </a:rPr>
              <a:t>Senatorial Committee</a:t>
            </a:r>
            <a:r>
              <a:rPr lang="en-US" sz="3600" smtClean="0"/>
              <a:t> </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First, lets look at the websites of some of legislative branches on the national state and local levels</a:t>
            </a:r>
            <a:r>
              <a:rPr lang="en-US" dirty="0"/>
              <a:t>. This gives us an idea about </a:t>
            </a:r>
            <a:r>
              <a:rPr lang="en-US" dirty="0" smtClean="0"/>
              <a:t>what each </a:t>
            </a:r>
            <a:r>
              <a:rPr lang="en-US" dirty="0"/>
              <a:t>institution has evolved </a:t>
            </a:r>
            <a:r>
              <a:rPr lang="en-US" dirty="0" smtClean="0"/>
              <a:t>into.</a:t>
            </a:r>
            <a:endParaRPr lang="en-US" dirty="0"/>
          </a:p>
        </p:txBody>
      </p:sp>
    </p:spTree>
  </p:cSld>
  <p:clrMapOvr>
    <a:masterClrMapping/>
  </p:clrMapOvr>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3"/>
          <p:cNvSpPr>
            <a:spLocks noGrp="1"/>
          </p:cNvSpPr>
          <p:nvPr>
            <p:ph type="title"/>
          </p:nvPr>
        </p:nvSpPr>
        <p:spPr>
          <a:xfrm>
            <a:off x="457200" y="274638"/>
            <a:ext cx="8229600" cy="6126162"/>
          </a:xfrm>
        </p:spPr>
        <p:txBody>
          <a:bodyPr/>
          <a:lstStyle/>
          <a:p>
            <a:pPr eaLnBrk="1" hangingPunct="1"/>
            <a:r>
              <a:rPr lang="en-US" smtClean="0"/>
              <a:t>Party Cohesion</a:t>
            </a:r>
            <a:br>
              <a:rPr lang="en-US" smtClean="0"/>
            </a:br>
            <a:r>
              <a:rPr lang="en-US" smtClean="0"/>
              <a:t/>
            </a:r>
            <a:br>
              <a:rPr lang="en-US" smtClean="0"/>
            </a:br>
            <a:r>
              <a:rPr lang="en-US" smtClean="0"/>
              <a:t>This is a vitally important factor for party success. A party is only strong if it is unified. </a:t>
            </a:r>
          </a:p>
        </p:txBody>
      </p:sp>
    </p:spTree>
  </p:cSld>
  <p:clrMapOvr>
    <a:masterClrMapping/>
  </p:clrMapOvr>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3"/>
          <p:cNvSpPr>
            <a:spLocks noGrp="1"/>
          </p:cNvSpPr>
          <p:nvPr>
            <p:ph type="title"/>
          </p:nvPr>
        </p:nvSpPr>
        <p:spPr>
          <a:xfrm>
            <a:off x="457200" y="274638"/>
            <a:ext cx="8229600" cy="6126162"/>
          </a:xfrm>
        </p:spPr>
        <p:txBody>
          <a:bodyPr/>
          <a:lstStyle/>
          <a:p>
            <a:r>
              <a:rPr lang="en-US" smtClean="0"/>
              <a:t>The Democratic Party tends to be less unified than the Republican Party.</a:t>
            </a:r>
            <a:br>
              <a:rPr lang="en-US" smtClean="0"/>
            </a:br>
            <a:r>
              <a:rPr lang="en-US" smtClean="0"/>
              <a:t/>
            </a:r>
            <a:br>
              <a:rPr lang="en-US" smtClean="0"/>
            </a:br>
            <a:r>
              <a:rPr lang="en-US" smtClean="0"/>
              <a:t>This is argued to be due to the greater diversity within the party. </a:t>
            </a:r>
          </a:p>
        </p:txBody>
      </p:sp>
    </p:spTree>
  </p:cSld>
  <p:clrMapOvr>
    <a:masterClrMapping/>
  </p:clrMapOvr>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a:xfrm>
            <a:off x="457200" y="274638"/>
            <a:ext cx="8229600" cy="5973762"/>
          </a:xfrm>
        </p:spPr>
        <p:txBody>
          <a:bodyPr/>
          <a:lstStyle/>
          <a:p>
            <a:pPr eaLnBrk="1" hangingPunct="1"/>
            <a:r>
              <a:rPr lang="en-US" smtClean="0"/>
              <a:t>The Development of Cohesive Parties in the U.S. Congress.</a:t>
            </a:r>
            <a:br>
              <a:rPr lang="en-US" smtClean="0"/>
            </a:br>
            <a:r>
              <a:rPr lang="en-US" smtClean="0"/>
              <a:t/>
            </a:r>
            <a:br>
              <a:rPr lang="en-US" smtClean="0"/>
            </a:br>
            <a:r>
              <a:rPr lang="en-US" smtClean="0"/>
              <a:t>The Conservative Coalition</a:t>
            </a:r>
            <a:br>
              <a:rPr lang="en-US" smtClean="0"/>
            </a:br>
            <a:r>
              <a:rPr lang="en-US" smtClean="0"/>
              <a:t>The Civil Rights Act of 1964</a:t>
            </a:r>
            <a:br>
              <a:rPr lang="en-US" smtClean="0"/>
            </a:br>
            <a:r>
              <a:rPr lang="en-US" smtClean="0"/>
              <a:t/>
            </a:r>
            <a:br>
              <a:rPr lang="en-US" smtClean="0"/>
            </a:br>
            <a:r>
              <a:rPr lang="en-US" smtClean="0"/>
              <a:t>Ideological Clarity </a:t>
            </a:r>
          </a:p>
        </p:txBody>
      </p:sp>
    </p:spTree>
  </p:cSld>
  <p:clrMapOvr>
    <a:masterClrMapping/>
  </p:clrMapOvr>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3"/>
          <p:cNvSpPr>
            <a:spLocks noGrp="1"/>
          </p:cNvSpPr>
          <p:nvPr>
            <p:ph type="title"/>
          </p:nvPr>
        </p:nvSpPr>
        <p:spPr>
          <a:xfrm>
            <a:off x="457200" y="274638"/>
            <a:ext cx="8229600" cy="6126162"/>
          </a:xfrm>
        </p:spPr>
        <p:txBody>
          <a:bodyPr/>
          <a:lstStyle/>
          <a:p>
            <a:r>
              <a:rPr lang="en-US" smtClean="0"/>
              <a:t>Parties the Texas Legislature</a:t>
            </a:r>
          </a:p>
        </p:txBody>
      </p:sp>
    </p:spTree>
  </p:cSld>
  <p:clrMapOvr>
    <a:masterClrMapping/>
  </p:clrMapOvr>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3"/>
          <p:cNvSpPr>
            <a:spLocks noGrp="1"/>
          </p:cNvSpPr>
          <p:nvPr>
            <p:ph type="title"/>
          </p:nvPr>
        </p:nvSpPr>
        <p:spPr>
          <a:xfrm>
            <a:off x="457200" y="274638"/>
            <a:ext cx="8229600" cy="6126162"/>
          </a:xfrm>
        </p:spPr>
        <p:txBody>
          <a:bodyPr/>
          <a:lstStyle/>
          <a:p>
            <a:r>
              <a:rPr lang="en-US" smtClean="0"/>
              <a:t>Party History in Texas</a:t>
            </a:r>
            <a:br>
              <a:rPr lang="en-US" smtClean="0"/>
            </a:br>
            <a:r>
              <a:rPr lang="en-US" smtClean="0"/>
              <a:t/>
            </a:r>
            <a:br>
              <a:rPr lang="en-US" smtClean="0"/>
            </a:br>
            <a:r>
              <a:rPr lang="en-US" smtClean="0"/>
              <a:t>One Party State</a:t>
            </a:r>
            <a:br>
              <a:rPr lang="en-US" smtClean="0"/>
            </a:br>
            <a:r>
              <a:rPr lang="en-US" smtClean="0"/>
              <a:t>to Two Party State</a:t>
            </a:r>
          </a:p>
        </p:txBody>
      </p:sp>
    </p:spTree>
  </p:cSld>
  <p:clrMapOvr>
    <a:masterClrMapping/>
  </p:clrMapOvr>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3"/>
          <p:cNvSpPr>
            <a:spLocks noGrp="1"/>
          </p:cNvSpPr>
          <p:nvPr>
            <p:ph type="title"/>
          </p:nvPr>
        </p:nvSpPr>
        <p:spPr>
          <a:xfrm>
            <a:off x="457200" y="274638"/>
            <a:ext cx="8229600" cy="6126162"/>
          </a:xfrm>
        </p:spPr>
        <p:txBody>
          <a:bodyPr/>
          <a:lstStyle/>
          <a:p>
            <a:r>
              <a:rPr lang="en-US" smtClean="0"/>
              <a:t>Party membership is not as meaningful in Texas Legislature as it is in the United States Congress.  </a:t>
            </a:r>
          </a:p>
        </p:txBody>
      </p:sp>
    </p:spTree>
  </p:cSld>
  <p:clrMapOvr>
    <a:masterClrMapping/>
  </p:clrMapOvr>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a:xfrm>
            <a:off x="457200" y="274638"/>
            <a:ext cx="8229600" cy="5973762"/>
          </a:xfrm>
        </p:spPr>
        <p:txBody>
          <a:bodyPr/>
          <a:lstStyle/>
          <a:p>
            <a:r>
              <a:rPr lang="en-US" smtClean="0"/>
              <a:t>Up until the early 1960s, the Democratic Party was the only competitive party in Texas. The only competition was between the liberal and conservative wings of the party.</a:t>
            </a:r>
          </a:p>
        </p:txBody>
      </p:sp>
    </p:spTree>
  </p:cSld>
  <p:clrMapOvr>
    <a:masterClrMapping/>
  </p:clrMapOvr>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3"/>
          <p:cNvSpPr>
            <a:spLocks noGrp="1"/>
          </p:cNvSpPr>
          <p:nvPr>
            <p:ph type="title"/>
          </p:nvPr>
        </p:nvSpPr>
        <p:spPr>
          <a:xfrm>
            <a:off x="457200" y="274638"/>
            <a:ext cx="8229600" cy="6126162"/>
          </a:xfrm>
        </p:spPr>
        <p:txBody>
          <a:bodyPr/>
          <a:lstStyle/>
          <a:p>
            <a:r>
              <a:rPr lang="en-US" smtClean="0"/>
              <a:t>Many of the decisions made by political parties - primarily committees assignments and the selection of committee chairs – are made by the constitutional leaders of each chamber.</a:t>
            </a:r>
          </a:p>
        </p:txBody>
      </p:sp>
    </p:spTree>
  </p:cSld>
  <p:clrMapOvr>
    <a:masterClrMapping/>
  </p:clrMapOvr>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3"/>
          <p:cNvSpPr>
            <a:spLocks noGrp="1"/>
          </p:cNvSpPr>
          <p:nvPr>
            <p:ph type="title"/>
          </p:nvPr>
        </p:nvSpPr>
        <p:spPr>
          <a:xfrm>
            <a:off x="457200" y="274638"/>
            <a:ext cx="8229600" cy="6126162"/>
          </a:xfrm>
        </p:spPr>
        <p:txBody>
          <a:bodyPr/>
          <a:lstStyle/>
          <a:p>
            <a:r>
              <a:rPr lang="en-US" smtClean="0">
                <a:hlinkClick r:id="rId3" action="ppaction://hlinkfile"/>
              </a:rPr>
              <a:t>Texas House and Senate Rosters</a:t>
            </a:r>
            <a:endParaRPr lang="en-US" smtClean="0"/>
          </a:p>
        </p:txBody>
      </p:sp>
    </p:spTree>
  </p:cSld>
  <p:clrMapOvr>
    <a:masterClrMapping/>
  </p:clrMapOvr>
  <p:transition/>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1"/>
          <p:cNvSpPr>
            <a:spLocks noGrp="1"/>
          </p:cNvSpPr>
          <p:nvPr>
            <p:ph type="title"/>
          </p:nvPr>
        </p:nvSpPr>
        <p:spPr>
          <a:xfrm>
            <a:off x="457200" y="274638"/>
            <a:ext cx="8229600" cy="6049962"/>
          </a:xfrm>
        </p:spPr>
        <p:txBody>
          <a:bodyPr/>
          <a:lstStyle/>
          <a:p>
            <a:r>
              <a:rPr lang="en-US" smtClean="0"/>
              <a:t>2 – Committees</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74638"/>
            <a:ext cx="8229600" cy="6126162"/>
          </a:xfrm>
        </p:spPr>
        <p:txBody>
          <a:bodyPr/>
          <a:lstStyle/>
          <a:p>
            <a:r>
              <a:rPr lang="en-US" smtClean="0">
                <a:hlinkClick r:id="rId3"/>
              </a:rPr>
              <a:t>U.S. House</a:t>
            </a:r>
            <a:r>
              <a:rPr lang="en-US" smtClean="0"/>
              <a:t/>
            </a:r>
            <a:br>
              <a:rPr lang="en-US" smtClean="0"/>
            </a:br>
            <a:r>
              <a:rPr lang="en-US" smtClean="0">
                <a:hlinkClick r:id="rId4"/>
              </a:rPr>
              <a:t>U.S. Senate</a:t>
            </a:r>
            <a:r>
              <a:rPr lang="en-US" smtClean="0"/>
              <a:t/>
            </a:r>
            <a:br>
              <a:rPr lang="en-US" smtClean="0"/>
            </a:br>
            <a:r>
              <a:rPr lang="en-US" smtClean="0">
                <a:hlinkClick r:id="rId5"/>
              </a:rPr>
              <a:t>Texas House</a:t>
            </a:r>
            <a:r>
              <a:rPr lang="en-US" smtClean="0"/>
              <a:t/>
            </a:r>
            <a:br>
              <a:rPr lang="en-US" smtClean="0"/>
            </a:br>
            <a:r>
              <a:rPr lang="en-US" smtClean="0">
                <a:hlinkClick r:id="rId6"/>
              </a:rPr>
              <a:t>Texas Senate</a:t>
            </a:r>
            <a:r>
              <a:rPr lang="en-US" smtClean="0"/>
              <a:t/>
            </a:r>
            <a:br>
              <a:rPr lang="en-US" smtClean="0"/>
            </a:br>
            <a:r>
              <a:rPr lang="en-US" smtClean="0">
                <a:hlinkClick r:id="rId7"/>
              </a:rPr>
              <a:t>Alvin City Council</a:t>
            </a:r>
            <a:r>
              <a:rPr lang="en-US" smtClean="0"/>
              <a:t/>
            </a:r>
            <a:br>
              <a:rPr lang="en-US" smtClean="0"/>
            </a:br>
            <a:r>
              <a:rPr lang="en-US" smtClean="0">
                <a:hlinkClick r:id="rId8"/>
              </a:rPr>
              <a:t>Pearland City Council</a:t>
            </a:r>
            <a:r>
              <a:rPr lang="en-US" smtClean="0"/>
              <a:t/>
            </a:r>
            <a:br>
              <a:rPr lang="en-US" smtClean="0"/>
            </a:br>
            <a:r>
              <a:rPr lang="en-US" smtClean="0">
                <a:hlinkClick r:id="rId9"/>
              </a:rPr>
              <a:t>Houston City Council</a:t>
            </a:r>
            <a:endParaRPr lang="en-US" smtClean="0"/>
          </a:p>
        </p:txBody>
      </p:sp>
    </p:spTree>
  </p:cSld>
  <p:clrMapOvr>
    <a:masterClrMapping/>
  </p:clrMapOvr>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3"/>
          <p:cNvSpPr>
            <a:spLocks noGrp="1"/>
          </p:cNvSpPr>
          <p:nvPr>
            <p:ph type="title"/>
          </p:nvPr>
        </p:nvSpPr>
        <p:spPr>
          <a:xfrm>
            <a:off x="457200" y="274638"/>
            <a:ext cx="8229600" cy="6126162"/>
          </a:xfrm>
        </p:spPr>
        <p:txBody>
          <a:bodyPr/>
          <a:lstStyle/>
          <a:p>
            <a:r>
              <a:rPr lang="en-US" smtClean="0"/>
              <a:t>The Workhorses of Congress</a:t>
            </a:r>
            <a:br>
              <a:rPr lang="en-US" smtClean="0"/>
            </a:br>
            <a:r>
              <a:rPr lang="en-US" smtClean="0"/>
              <a:t/>
            </a:r>
            <a:br>
              <a:rPr lang="en-US" smtClean="0"/>
            </a:br>
            <a:r>
              <a:rPr lang="en-US" smtClean="0"/>
              <a:t>Congress in session is Congress on display, Congress in committee is Congress at work. </a:t>
            </a:r>
            <a:br>
              <a:rPr lang="en-US" smtClean="0"/>
            </a:br>
            <a:r>
              <a:rPr lang="en-US" smtClean="0"/>
              <a:t>- Woodrow Wilson</a:t>
            </a:r>
          </a:p>
        </p:txBody>
      </p:sp>
    </p:spTree>
  </p:cSld>
  <p:clrMapOvr>
    <a:masterClrMapping/>
  </p:clrMapOvr>
  <p:transition/>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3"/>
          <p:cNvSpPr>
            <a:spLocks noGrp="1"/>
          </p:cNvSpPr>
          <p:nvPr>
            <p:ph type="title"/>
          </p:nvPr>
        </p:nvSpPr>
        <p:spPr>
          <a:xfrm>
            <a:off x="457200" y="274638"/>
            <a:ext cx="8229600" cy="6126162"/>
          </a:xfrm>
        </p:spPr>
        <p:txBody>
          <a:bodyPr/>
          <a:lstStyle/>
          <a:p>
            <a:r>
              <a:rPr lang="en-US" smtClean="0"/>
              <a:t>Types of committees</a:t>
            </a:r>
            <a:br>
              <a:rPr lang="en-US" smtClean="0"/>
            </a:br>
            <a:r>
              <a:rPr lang="en-US" smtClean="0"/>
              <a:t/>
            </a:r>
            <a:br>
              <a:rPr lang="en-US" smtClean="0"/>
            </a:br>
            <a:r>
              <a:rPr lang="en-US" smtClean="0"/>
              <a:t>Standing Committees</a:t>
            </a:r>
            <a:br>
              <a:rPr lang="en-US" smtClean="0"/>
            </a:br>
            <a:r>
              <a:rPr lang="en-US" smtClean="0"/>
              <a:t>Joint Committees</a:t>
            </a:r>
            <a:br>
              <a:rPr lang="en-US" smtClean="0"/>
            </a:br>
            <a:r>
              <a:rPr lang="en-US" smtClean="0"/>
              <a:t>Special Committees</a:t>
            </a:r>
            <a:br>
              <a:rPr lang="en-US" smtClean="0"/>
            </a:br>
            <a:r>
              <a:rPr lang="en-US" smtClean="0"/>
              <a:t>Conference Committees </a:t>
            </a:r>
          </a:p>
        </p:txBody>
      </p:sp>
    </p:spTree>
  </p:cSld>
  <p:clrMapOvr>
    <a:masterClrMapping/>
  </p:clrMapOvr>
  <p:transition/>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3"/>
          <p:cNvSpPr>
            <a:spLocks noGrp="1"/>
          </p:cNvSpPr>
          <p:nvPr>
            <p:ph type="title"/>
          </p:nvPr>
        </p:nvSpPr>
        <p:spPr>
          <a:xfrm>
            <a:off x="457200" y="274638"/>
            <a:ext cx="8229600" cy="6126162"/>
          </a:xfrm>
        </p:spPr>
        <p:txBody>
          <a:bodyPr/>
          <a:lstStyle/>
          <a:p>
            <a:r>
              <a:rPr lang="en-US" smtClean="0">
                <a:hlinkClick r:id="rId3"/>
              </a:rPr>
              <a:t>standing committee</a:t>
            </a:r>
            <a:r>
              <a:rPr lang="en-US" smtClean="0"/>
              <a:t> - Permanent committees established under the standing rules of the Senate and specializing in the consideration of particular subject areas. There are currently 16 standing committees. </a:t>
            </a:r>
          </a:p>
        </p:txBody>
      </p:sp>
    </p:spTree>
  </p:cSld>
  <p:clrMapOvr>
    <a:masterClrMapping/>
  </p:clrMapOvr>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3"/>
          <p:cNvSpPr>
            <a:spLocks noGrp="1"/>
          </p:cNvSpPr>
          <p:nvPr>
            <p:ph type="title"/>
          </p:nvPr>
        </p:nvSpPr>
        <p:spPr>
          <a:xfrm>
            <a:off x="457200" y="274638"/>
            <a:ext cx="8229600" cy="6126162"/>
          </a:xfrm>
        </p:spPr>
        <p:txBody>
          <a:bodyPr/>
          <a:lstStyle/>
          <a:p>
            <a:r>
              <a:rPr lang="en-US" sz="3600" smtClean="0">
                <a:hlinkClick r:id="rId3"/>
              </a:rPr>
              <a:t>joint committee</a:t>
            </a:r>
            <a:r>
              <a:rPr lang="en-US" sz="3600" smtClean="0"/>
              <a:t> - Committees including membership from both houses of Congress. Joint committees are usually established with narrow jurisdictions and normally lack authority to report legislation. Chairmanship usually alternates between the House and Senate members from Congress to Congress.</a:t>
            </a:r>
          </a:p>
        </p:txBody>
      </p:sp>
    </p:spTree>
  </p:cSld>
  <p:clrMapOvr>
    <a:masterClrMapping/>
  </p:clrMapOvr>
  <p:transition/>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3"/>
          <p:cNvSpPr>
            <a:spLocks noGrp="1"/>
          </p:cNvSpPr>
          <p:nvPr>
            <p:ph type="title"/>
          </p:nvPr>
        </p:nvSpPr>
        <p:spPr>
          <a:xfrm>
            <a:off x="457200" y="274638"/>
            <a:ext cx="8229600" cy="6126162"/>
          </a:xfrm>
        </p:spPr>
        <p:txBody>
          <a:bodyPr/>
          <a:lstStyle/>
          <a:p>
            <a:r>
              <a:rPr lang="en-US" smtClean="0">
                <a:hlinkClick r:id="rId3"/>
              </a:rPr>
              <a:t>select or special committee</a:t>
            </a:r>
            <a:r>
              <a:rPr lang="en-US" smtClean="0"/>
              <a:t> - A committee established by the Senate for a limited time period to perform a particular study or investigation. These committees might be given or denied authority to report legislation to the Senate.</a:t>
            </a:r>
          </a:p>
        </p:txBody>
      </p:sp>
    </p:spTree>
  </p:cSld>
  <p:clrMapOvr>
    <a:masterClrMapping/>
  </p:clrMapOvr>
  <p:transition/>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3"/>
          <p:cNvSpPr>
            <a:spLocks noGrp="1"/>
          </p:cNvSpPr>
          <p:nvPr>
            <p:ph type="title"/>
          </p:nvPr>
        </p:nvSpPr>
        <p:spPr>
          <a:xfrm>
            <a:off x="457200" y="274638"/>
            <a:ext cx="8229600" cy="6126162"/>
          </a:xfrm>
        </p:spPr>
        <p:txBody>
          <a:bodyPr/>
          <a:lstStyle/>
          <a:p>
            <a:r>
              <a:rPr lang="en-US" sz="3600" smtClean="0">
                <a:hlinkClick r:id="rId3"/>
              </a:rPr>
              <a:t>conference committee</a:t>
            </a:r>
            <a:r>
              <a:rPr lang="en-US" sz="3600" smtClean="0"/>
              <a:t> - A temporary, ad hoc panel composed of House and Senate conferees which is formed for the purpose of reconciling differences in legislation that has passed both chambers. Conference committees are usually convened to resolve bicameral differences on major and controversial legislation.</a:t>
            </a:r>
          </a:p>
        </p:txBody>
      </p:sp>
    </p:spTree>
  </p:cSld>
  <p:clrMapOvr>
    <a:masterClrMapping/>
  </p:clrMapOvr>
  <p:transition/>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a:xfrm>
            <a:off x="457200" y="274638"/>
            <a:ext cx="8229600" cy="6126162"/>
          </a:xfrm>
        </p:spPr>
        <p:txBody>
          <a:bodyPr/>
          <a:lstStyle/>
          <a:p>
            <a:r>
              <a:rPr lang="en-US" smtClean="0"/>
              <a:t>Standing committees in Congress date back to the establishment of the Ways and Means Committee when the Treasury Department was created. </a:t>
            </a:r>
          </a:p>
        </p:txBody>
      </p:sp>
    </p:spTree>
  </p:cSld>
  <p:clrMapOvr>
    <a:masterClrMapping/>
  </p:clrMapOvr>
  <p:transitio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p:nvPr>
        </p:nvSpPr>
        <p:spPr>
          <a:xfrm>
            <a:off x="457200" y="274638"/>
            <a:ext cx="8229600" cy="6202362"/>
          </a:xfrm>
        </p:spPr>
        <p:txBody>
          <a:bodyPr/>
          <a:lstStyle/>
          <a:p>
            <a:r>
              <a:rPr lang="en-US" smtClean="0"/>
              <a:t>A standing committee is sometimes established when a new executive department is established. </a:t>
            </a:r>
            <a:br>
              <a:rPr lang="en-US" smtClean="0"/>
            </a:br>
            <a:r>
              <a:rPr lang="en-US" smtClean="0"/>
              <a:t/>
            </a:r>
            <a:br>
              <a:rPr lang="en-US" smtClean="0"/>
            </a:br>
            <a:r>
              <a:rPr lang="en-US" smtClean="0"/>
              <a:t>The most recent example is the Committee on Homeland Security. </a:t>
            </a:r>
          </a:p>
        </p:txBody>
      </p:sp>
    </p:spTree>
  </p:cSld>
  <p:clrMapOvr>
    <a:masterClrMapping/>
  </p:clrMapOvr>
  <p:transition/>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3"/>
          <p:cNvSpPr>
            <a:spLocks noGrp="1"/>
          </p:cNvSpPr>
          <p:nvPr>
            <p:ph type="title"/>
          </p:nvPr>
        </p:nvSpPr>
        <p:spPr>
          <a:xfrm>
            <a:off x="457200" y="274638"/>
            <a:ext cx="8229600" cy="6126162"/>
          </a:xfrm>
        </p:spPr>
        <p:txBody>
          <a:bodyPr/>
          <a:lstStyle/>
          <a:p>
            <a:r>
              <a:rPr lang="en-US" smtClean="0"/>
              <a:t>Standing Committees in </a:t>
            </a:r>
            <a:br>
              <a:rPr lang="en-US" smtClean="0"/>
            </a:br>
            <a:r>
              <a:rPr lang="en-US" smtClean="0"/>
              <a:t/>
            </a:r>
            <a:br>
              <a:rPr lang="en-US" smtClean="0"/>
            </a:br>
            <a:r>
              <a:rPr lang="en-US" smtClean="0">
                <a:hlinkClick r:id="rId3"/>
              </a:rPr>
              <a:t>US House</a:t>
            </a:r>
            <a:r>
              <a:rPr lang="en-US" smtClean="0"/>
              <a:t/>
            </a:r>
            <a:br>
              <a:rPr lang="en-US" smtClean="0"/>
            </a:br>
            <a:r>
              <a:rPr lang="en-US" smtClean="0">
                <a:hlinkClick r:id="rId4"/>
              </a:rPr>
              <a:t>US Senate</a:t>
            </a:r>
            <a:r>
              <a:rPr lang="en-US" smtClean="0"/>
              <a:t/>
            </a:r>
            <a:br>
              <a:rPr lang="en-US" smtClean="0"/>
            </a:br>
            <a:r>
              <a:rPr lang="en-US" smtClean="0"/>
              <a:t/>
            </a:r>
            <a:br>
              <a:rPr lang="en-US" smtClean="0"/>
            </a:br>
            <a:r>
              <a:rPr lang="en-US" smtClean="0">
                <a:hlinkClick r:id="rId5"/>
              </a:rPr>
              <a:t>Texas House</a:t>
            </a:r>
            <a:r>
              <a:rPr lang="en-US" smtClean="0"/>
              <a:t/>
            </a:r>
            <a:br>
              <a:rPr lang="en-US" smtClean="0"/>
            </a:br>
            <a:r>
              <a:rPr lang="en-US" smtClean="0">
                <a:hlinkClick r:id="rId6"/>
              </a:rPr>
              <a:t>Texas Senate</a:t>
            </a:r>
            <a:endParaRPr lang="en-US" smtClean="0"/>
          </a:p>
        </p:txBody>
      </p:sp>
    </p:spTree>
  </p:cSld>
  <p:clrMapOvr>
    <a:masterClrMapping/>
  </p:clrMapOvr>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p:nvPr>
        </p:nvSpPr>
        <p:spPr>
          <a:xfrm>
            <a:off x="457200" y="274638"/>
            <a:ext cx="8229600" cy="5973762"/>
          </a:xfrm>
        </p:spPr>
        <p:txBody>
          <a:bodyPr/>
          <a:lstStyle/>
          <a:p>
            <a:pPr eaLnBrk="1" hangingPunct="1"/>
            <a:r>
              <a:rPr lang="en-US" smtClean="0"/>
              <a:t>Principle Functions of </a:t>
            </a:r>
            <a:br>
              <a:rPr lang="en-US" smtClean="0"/>
            </a:br>
            <a:r>
              <a:rPr lang="en-US" smtClean="0"/>
              <a:t>Standing Committees</a:t>
            </a:r>
            <a:br>
              <a:rPr lang="en-US" smtClean="0"/>
            </a:br>
            <a:r>
              <a:rPr lang="en-US" smtClean="0"/>
              <a:t/>
            </a:r>
            <a:br>
              <a:rPr lang="en-US" smtClean="0"/>
            </a:br>
            <a:r>
              <a:rPr lang="en-US" smtClean="0"/>
              <a:t>Markup</a:t>
            </a:r>
            <a:br>
              <a:rPr lang="en-US" smtClean="0"/>
            </a:br>
            <a:r>
              <a:rPr lang="en-US" smtClean="0"/>
              <a:t>Hearings</a:t>
            </a:r>
            <a:br>
              <a:rPr lang="en-US" smtClean="0"/>
            </a:br>
            <a:r>
              <a:rPr lang="en-US" smtClean="0"/>
              <a:t>Oversight</a:t>
            </a:r>
            <a:br>
              <a:rPr lang="en-US" smtClean="0"/>
            </a:br>
            <a:r>
              <a:rPr lang="en-US" smtClean="0"/>
              <a:t>Constituency Service</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good way to understand each institution is to take a closer look at the complete bill making process on the national and state level</a:t>
            </a:r>
            <a:r>
              <a:rPr lang="en-US" dirty="0" smtClean="0"/>
              <a:t>. This allows us to see how each committee and parties are integrated into the process.</a:t>
            </a:r>
            <a:endParaRPr lang="en-US" dirty="0"/>
          </a:p>
        </p:txBody>
      </p:sp>
    </p:spTree>
  </p:cSld>
  <p:clrMapOvr>
    <a:masterClrMapping/>
  </p:clrMapOvr>
  <p:transition/>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p:cNvSpPr>
            <a:spLocks noGrp="1"/>
          </p:cNvSpPr>
          <p:nvPr>
            <p:ph type="title"/>
          </p:nvPr>
        </p:nvSpPr>
        <p:spPr>
          <a:xfrm>
            <a:off x="457200" y="274638"/>
            <a:ext cx="8229600" cy="5897562"/>
          </a:xfrm>
        </p:spPr>
        <p:txBody>
          <a:bodyPr/>
          <a:lstStyle/>
          <a:p>
            <a:pPr eaLnBrk="1" hangingPunct="1"/>
            <a:r>
              <a:rPr lang="en-US" smtClean="0"/>
              <a:t>Members must get on right committee in order to successfully provide benefits for constituents. They will be in a position to ensure that legislation contains language that benefits their constituents.</a:t>
            </a:r>
          </a:p>
        </p:txBody>
      </p:sp>
    </p:spTree>
  </p:cSld>
  <p:clrMapOvr>
    <a:masterClrMapping/>
  </p:clrMapOvr>
  <p:transition/>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3"/>
          <p:cNvSpPr>
            <a:spLocks noGrp="1"/>
          </p:cNvSpPr>
          <p:nvPr>
            <p:ph type="title"/>
          </p:nvPr>
        </p:nvSpPr>
        <p:spPr>
          <a:xfrm>
            <a:off x="457200" y="274638"/>
            <a:ext cx="8229600" cy="6126162"/>
          </a:xfrm>
        </p:spPr>
        <p:txBody>
          <a:bodyPr/>
          <a:lstStyle/>
          <a:p>
            <a:r>
              <a:rPr lang="en-US" smtClean="0"/>
              <a:t/>
            </a:r>
            <a:br>
              <a:rPr lang="en-US" smtClean="0"/>
            </a:br>
            <a:r>
              <a:rPr lang="en-US" smtClean="0"/>
              <a:t/>
            </a:r>
            <a:br>
              <a:rPr lang="en-US" smtClean="0"/>
            </a:br>
            <a:r>
              <a:rPr lang="en-US" smtClean="0"/>
              <a:t>The most powerful standing  committees are those that have jurisdiction over money, be it taxing, budgeting or appropriations.</a:t>
            </a:r>
            <a:br>
              <a:rPr lang="en-US" smtClean="0"/>
            </a:br>
            <a:r>
              <a:rPr lang="en-US" smtClean="0"/>
              <a:t/>
            </a:r>
            <a:br>
              <a:rPr lang="en-US" smtClean="0"/>
            </a:br>
            <a:endParaRPr lang="en-US" smtClean="0"/>
          </a:p>
        </p:txBody>
      </p:sp>
    </p:spTree>
  </p:cSld>
  <p:clrMapOvr>
    <a:masterClrMapping/>
  </p:clrMapOvr>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a:xfrm>
            <a:off x="457200" y="274638"/>
            <a:ext cx="8229600" cy="6126162"/>
          </a:xfrm>
        </p:spPr>
        <p:txBody>
          <a:bodyPr/>
          <a:lstStyle/>
          <a:p>
            <a:pPr eaLnBrk="1" hangingPunct="1"/>
            <a:r>
              <a:rPr lang="en-US" smtClean="0"/>
              <a:t>House Ways and Means</a:t>
            </a:r>
            <a:br>
              <a:rPr lang="en-US" smtClean="0"/>
            </a:br>
            <a:r>
              <a:rPr lang="en-US" smtClean="0"/>
              <a:t>Senate Finance</a:t>
            </a:r>
            <a:br>
              <a:rPr lang="en-US" smtClean="0"/>
            </a:br>
            <a:r>
              <a:rPr lang="en-US" smtClean="0"/>
              <a:t>House and Senate Budget</a:t>
            </a:r>
            <a:br>
              <a:rPr lang="en-US" smtClean="0"/>
            </a:br>
            <a:r>
              <a:rPr lang="en-US" smtClean="0"/>
              <a:t>House and Senate Appropriations</a:t>
            </a:r>
            <a:endParaRPr lang="en-US" b="1" smtClean="0"/>
          </a:p>
        </p:txBody>
      </p:sp>
    </p:spTree>
  </p:cSld>
  <p:clrMapOvr>
    <a:masterClrMapping/>
  </p:clrMapOvr>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3"/>
          <p:cNvSpPr>
            <a:spLocks noGrp="1"/>
          </p:cNvSpPr>
          <p:nvPr>
            <p:ph type="title"/>
          </p:nvPr>
        </p:nvSpPr>
        <p:spPr>
          <a:xfrm>
            <a:off x="457200" y="274638"/>
            <a:ext cx="8229600" cy="6126162"/>
          </a:xfrm>
        </p:spPr>
        <p:txBody>
          <a:bodyPr/>
          <a:lstStyle/>
          <a:p>
            <a:r>
              <a:rPr lang="en-US" smtClean="0"/>
              <a:t>Parties can use this as leverage to get their support for party positions.</a:t>
            </a:r>
          </a:p>
        </p:txBody>
      </p:sp>
    </p:spTree>
  </p:cSld>
  <p:clrMapOvr>
    <a:masterClrMapping/>
  </p:clrMapOvr>
  <p:transition/>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p:nvPr>
        </p:nvSpPr>
        <p:spPr>
          <a:xfrm>
            <a:off x="457200" y="274638"/>
            <a:ext cx="8229600" cy="6202362"/>
          </a:xfrm>
        </p:spPr>
        <p:txBody>
          <a:bodyPr/>
          <a:lstStyle/>
          <a:p>
            <a:r>
              <a:rPr lang="en-US" smtClean="0"/>
              <a:t>The partisan composition of each committee reflects the party composition in the chamber as a whole. The majority party is a majority in each committee and holds the party chair.  </a:t>
            </a:r>
          </a:p>
        </p:txBody>
      </p:sp>
    </p:spTree>
  </p:cSld>
  <p:clrMapOvr>
    <a:masterClrMapping/>
  </p:clrMapOvr>
  <p:transition/>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a:xfrm>
            <a:off x="457200" y="274638"/>
            <a:ext cx="8229600" cy="6126162"/>
          </a:xfrm>
        </p:spPr>
        <p:txBody>
          <a:bodyPr/>
          <a:lstStyle/>
          <a:p>
            <a:r>
              <a:rPr lang="en-US" smtClean="0"/>
              <a:t>The precise ratio is up for negotiation following each election. </a:t>
            </a:r>
          </a:p>
        </p:txBody>
      </p:sp>
    </p:spTree>
  </p:cSld>
  <p:clrMapOvr>
    <a:masterClrMapping/>
  </p:clrMapOvr>
  <p:transition/>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3"/>
          <p:cNvSpPr>
            <a:spLocks noGrp="1"/>
          </p:cNvSpPr>
          <p:nvPr>
            <p:ph type="title"/>
          </p:nvPr>
        </p:nvSpPr>
        <p:spPr>
          <a:xfrm>
            <a:off x="457200" y="274638"/>
            <a:ext cx="8229600" cy="6126162"/>
          </a:xfrm>
        </p:spPr>
        <p:txBody>
          <a:bodyPr/>
          <a:lstStyle/>
          <a:p>
            <a:r>
              <a:rPr lang="en-US" smtClean="0"/>
              <a:t>The Committee Chair</a:t>
            </a:r>
            <a:br>
              <a:rPr lang="en-US" smtClean="0"/>
            </a:br>
            <a:r>
              <a:rPr lang="en-US" smtClean="0"/>
              <a:t/>
            </a:r>
            <a:br>
              <a:rPr lang="en-US" smtClean="0"/>
            </a:br>
            <a:r>
              <a:rPr lang="en-US" smtClean="0"/>
              <a:t>The process for determining the committee chair is established by the majority party.</a:t>
            </a:r>
          </a:p>
        </p:txBody>
      </p:sp>
    </p:spTree>
  </p:cSld>
  <p:clrMapOvr>
    <a:masterClrMapping/>
  </p:clrMapOvr>
  <p:transition/>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3"/>
          <p:cNvSpPr>
            <a:spLocks noGrp="1"/>
          </p:cNvSpPr>
          <p:nvPr>
            <p:ph type="title"/>
          </p:nvPr>
        </p:nvSpPr>
        <p:spPr>
          <a:xfrm>
            <a:off x="457200" y="274638"/>
            <a:ext cx="8229600" cy="6126162"/>
          </a:xfrm>
        </p:spPr>
        <p:txBody>
          <a:bodyPr/>
          <a:lstStyle/>
          <a:p>
            <a:r>
              <a:rPr lang="en-US" smtClean="0"/>
              <a:t>Means used in the past</a:t>
            </a:r>
            <a:br>
              <a:rPr lang="en-US" smtClean="0"/>
            </a:br>
            <a:r>
              <a:rPr lang="en-US" smtClean="0"/>
              <a:t/>
            </a:r>
            <a:br>
              <a:rPr lang="en-US" smtClean="0"/>
            </a:br>
            <a:r>
              <a:rPr lang="en-US" smtClean="0"/>
              <a:t>Discretion of Party Leader</a:t>
            </a:r>
            <a:br>
              <a:rPr lang="en-US" smtClean="0"/>
            </a:br>
            <a:r>
              <a:rPr lang="en-US" smtClean="0"/>
              <a:t>Strict Seniority</a:t>
            </a:r>
            <a:br>
              <a:rPr lang="en-US" smtClean="0"/>
            </a:br>
            <a:r>
              <a:rPr lang="en-US" smtClean="0"/>
              <a:t>Open Party Ballot</a:t>
            </a:r>
            <a:br>
              <a:rPr lang="en-US" smtClean="0"/>
            </a:br>
            <a:r>
              <a:rPr lang="en-US" smtClean="0"/>
              <a:t>Secret Party Ballot</a:t>
            </a:r>
          </a:p>
        </p:txBody>
      </p:sp>
    </p:spTree>
  </p:cSld>
  <p:clrMapOvr>
    <a:masterClrMapping/>
  </p:clrMapOvr>
  <p:transition/>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3"/>
          <p:cNvSpPr>
            <a:spLocks noGrp="1"/>
          </p:cNvSpPr>
          <p:nvPr>
            <p:ph type="title"/>
          </p:nvPr>
        </p:nvSpPr>
        <p:spPr>
          <a:xfrm>
            <a:off x="457200" y="274638"/>
            <a:ext cx="8229600" cy="6126162"/>
          </a:xfrm>
        </p:spPr>
        <p:txBody>
          <a:bodyPr/>
          <a:lstStyle/>
          <a:p>
            <a:r>
              <a:rPr lang="en-US" smtClean="0"/>
              <a:t>The Strength of Committee Chairs is largely based on the process by which each gets the position. The more it is based on seniority, the stronger and more autonomous they are.</a:t>
            </a:r>
          </a:p>
        </p:txBody>
      </p:sp>
    </p:spTree>
  </p:cSld>
  <p:clrMapOvr>
    <a:masterClrMapping/>
  </p:clrMapOvr>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3"/>
          <p:cNvSpPr>
            <a:spLocks noGrp="1"/>
          </p:cNvSpPr>
          <p:nvPr>
            <p:ph type="title"/>
          </p:nvPr>
        </p:nvSpPr>
        <p:spPr>
          <a:xfrm>
            <a:off x="457200" y="274638"/>
            <a:ext cx="8229600" cy="6126162"/>
          </a:xfrm>
        </p:spPr>
        <p:txBody>
          <a:bodyPr/>
          <a:lstStyle/>
          <a:p>
            <a:r>
              <a:rPr lang="en-US" smtClean="0"/>
              <a:t>An exceptionally strong committee chair can override the preferences of the party. </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457200" y="274638"/>
            <a:ext cx="8229600" cy="6126162"/>
          </a:xfrm>
        </p:spPr>
        <p:txBody>
          <a:bodyPr/>
          <a:lstStyle/>
          <a:p>
            <a:r>
              <a:rPr lang="en-US" dirty="0" smtClean="0"/>
              <a:t>The process on the national level.</a:t>
            </a:r>
            <a:r>
              <a:rPr lang="en-US" dirty="0" smtClean="0">
                <a:hlinkClick r:id="rId2"/>
              </a:rPr>
              <a:t/>
            </a:r>
            <a:br>
              <a:rPr lang="en-US" dirty="0" smtClean="0">
                <a:hlinkClick r:id="rId2"/>
              </a:rPr>
            </a:br>
            <a:r>
              <a:rPr lang="en-US" dirty="0" smtClean="0">
                <a:hlinkClick r:id="rId2"/>
              </a:rPr>
              <a:t/>
            </a:r>
            <a:br>
              <a:rPr lang="en-US" dirty="0" smtClean="0">
                <a:hlinkClick r:id="rId2"/>
              </a:rPr>
            </a:br>
            <a:r>
              <a:rPr lang="en-US" dirty="0" smtClean="0">
                <a:hlinkClick r:id="rId2"/>
              </a:rPr>
              <a:t>A full description of the process</a:t>
            </a:r>
            <a:r>
              <a:rPr lang="en-US" dirty="0" smtClean="0"/>
              <a:t>.</a:t>
            </a:r>
            <a:br>
              <a:rPr lang="en-US" dirty="0" smtClean="0"/>
            </a:br>
            <a:r>
              <a:rPr lang="en-US" dirty="0" smtClean="0">
                <a:hlinkClick r:id="rId3"/>
              </a:rPr>
              <a:t>A </a:t>
            </a:r>
            <a:r>
              <a:rPr lang="en-US" dirty="0" smtClean="0">
                <a:hlinkClick r:id="rId3"/>
              </a:rPr>
              <a:t>graphical description</a:t>
            </a:r>
            <a:r>
              <a:rPr lang="en-US" dirty="0" smtClean="0"/>
              <a:t>.</a:t>
            </a:r>
            <a:br>
              <a:rPr lang="en-US" dirty="0" smtClean="0"/>
            </a:br>
            <a:r>
              <a:rPr lang="en-US" dirty="0">
                <a:hlinkClick r:id="rId4"/>
              </a:rPr>
              <a:t>About the Texas Legislative </a:t>
            </a:r>
            <a:r>
              <a:rPr lang="en-US" dirty="0" smtClean="0">
                <a:hlinkClick r:id="rId4"/>
              </a:rPr>
              <a:t>Process</a:t>
            </a:r>
            <a:endParaRPr lang="en-US" dirty="0" smtClean="0"/>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a:xfrm>
            <a:off x="457200" y="274638"/>
            <a:ext cx="8229600" cy="5973762"/>
          </a:xfrm>
        </p:spPr>
        <p:txBody>
          <a:bodyPr/>
          <a:lstStyle/>
          <a:p>
            <a:pPr eaLnBrk="1" hangingPunct="1"/>
            <a:r>
              <a:rPr lang="en-US" smtClean="0"/>
              <a:t>The Committee Chair</a:t>
            </a:r>
            <a:br>
              <a:rPr lang="en-US" smtClean="0"/>
            </a:br>
            <a:r>
              <a:rPr lang="en-US" smtClean="0"/>
              <a:t/>
            </a:r>
            <a:br>
              <a:rPr lang="en-US" smtClean="0"/>
            </a:br>
            <a:r>
              <a:rPr lang="en-US" smtClean="0"/>
              <a:t>The consequence of strict seniority in the mid 20</a:t>
            </a:r>
            <a:r>
              <a:rPr lang="en-US" baseline="30000" smtClean="0"/>
              <a:t>th</a:t>
            </a:r>
            <a:r>
              <a:rPr lang="en-US" smtClean="0"/>
              <a:t> Centrury</a:t>
            </a:r>
          </a:p>
        </p:txBody>
      </p:sp>
    </p:spTree>
  </p:cSld>
  <p:clrMapOvr>
    <a:masterClrMapping/>
  </p:clrMapOvr>
  <p:transition/>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a:xfrm>
            <a:off x="457200" y="274638"/>
            <a:ext cx="8229600" cy="6126162"/>
          </a:xfrm>
        </p:spPr>
        <p:txBody>
          <a:bodyPr/>
          <a:lstStyle/>
          <a:p>
            <a:pPr eaLnBrk="1" hangingPunct="1"/>
            <a:r>
              <a:rPr lang="en-US" smtClean="0"/>
              <a:t>Factors facilitating strength of committee chairs</a:t>
            </a:r>
            <a:br>
              <a:rPr lang="en-US" smtClean="0"/>
            </a:br>
            <a:r>
              <a:rPr lang="en-US" smtClean="0"/>
              <a:t/>
            </a:r>
            <a:br>
              <a:rPr lang="en-US" smtClean="0"/>
            </a:br>
            <a:r>
              <a:rPr lang="en-US" smtClean="0"/>
              <a:t>Ability to table legislation</a:t>
            </a:r>
            <a:br>
              <a:rPr lang="en-US" smtClean="0"/>
            </a:br>
            <a:r>
              <a:rPr lang="en-US" smtClean="0"/>
              <a:t>Ability to override decision of rest of committee</a:t>
            </a:r>
            <a:br>
              <a:rPr lang="en-US" smtClean="0"/>
            </a:br>
            <a:r>
              <a:rPr lang="en-US" smtClean="0"/>
              <a:t>Lack of sub-committees</a:t>
            </a:r>
          </a:p>
        </p:txBody>
      </p:sp>
    </p:spTree>
  </p:cSld>
  <p:clrMapOvr>
    <a:masterClrMapping/>
  </p:clrMapOvr>
  <p:transition/>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a:xfrm>
            <a:off x="457200" y="274638"/>
            <a:ext cx="8229600" cy="5973762"/>
          </a:xfrm>
        </p:spPr>
        <p:txBody>
          <a:bodyPr/>
          <a:lstStyle/>
          <a:p>
            <a:pPr eaLnBrk="1" hangingPunct="1"/>
            <a:r>
              <a:rPr lang="en-US" smtClean="0"/>
              <a:t>The Sub-Committee Bill of Rights</a:t>
            </a:r>
          </a:p>
        </p:txBody>
      </p:sp>
    </p:spTree>
  </p:cSld>
  <p:clrMapOvr>
    <a:masterClrMapping/>
  </p:clrMapOvr>
  <p:transition/>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3"/>
          <p:cNvSpPr>
            <a:spLocks noGrp="1"/>
          </p:cNvSpPr>
          <p:nvPr>
            <p:ph type="title"/>
          </p:nvPr>
        </p:nvSpPr>
        <p:spPr>
          <a:xfrm>
            <a:off x="457200" y="274638"/>
            <a:ext cx="8229600" cy="6126162"/>
          </a:xfrm>
        </p:spPr>
        <p:txBody>
          <a:bodyPr/>
          <a:lstStyle/>
          <a:p>
            <a:r>
              <a:rPr lang="en-US" smtClean="0"/>
              <a:t>Each Committee is mandated to have a number of subcommittees which allow for further specialization. </a:t>
            </a:r>
          </a:p>
        </p:txBody>
      </p:sp>
    </p:spTree>
  </p:cSld>
  <p:clrMapOvr>
    <a:masterClrMapping/>
  </p:clrMapOvr>
  <p:transition/>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3"/>
          <p:cNvSpPr>
            <a:spLocks noGrp="1"/>
          </p:cNvSpPr>
          <p:nvPr>
            <p:ph type="title"/>
          </p:nvPr>
        </p:nvSpPr>
        <p:spPr>
          <a:xfrm>
            <a:off x="457200" y="274638"/>
            <a:ext cx="8229600" cy="6126162"/>
          </a:xfrm>
        </p:spPr>
        <p:txBody>
          <a:bodyPr/>
          <a:lstStyle/>
          <a:p>
            <a:r>
              <a:rPr lang="en-US" smtClean="0"/>
              <a:t>3 - The Constitutional </a:t>
            </a:r>
            <a:br>
              <a:rPr lang="en-US" smtClean="0"/>
            </a:br>
            <a:r>
              <a:rPr lang="en-US" smtClean="0"/>
              <a:t>leaders of each chamber</a:t>
            </a:r>
            <a:br>
              <a:rPr lang="en-US" smtClean="0"/>
            </a:br>
            <a:r>
              <a:rPr lang="en-US" smtClean="0"/>
              <a:t/>
            </a:r>
            <a:br>
              <a:rPr lang="en-US" smtClean="0"/>
            </a:br>
            <a:r>
              <a:rPr lang="en-US" smtClean="0"/>
              <a:t>The Speaker of the House</a:t>
            </a:r>
            <a:br>
              <a:rPr lang="en-US" smtClean="0"/>
            </a:br>
            <a:r>
              <a:rPr lang="en-US" smtClean="0"/>
              <a:t>The President of the Senate</a:t>
            </a:r>
          </a:p>
        </p:txBody>
      </p:sp>
    </p:spTree>
  </p:cSld>
  <p:clrMapOvr>
    <a:masterClrMapping/>
  </p:clrMapOvr>
  <p:transition/>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3"/>
          <p:cNvSpPr>
            <a:spLocks noGrp="1"/>
          </p:cNvSpPr>
          <p:nvPr>
            <p:ph type="title"/>
          </p:nvPr>
        </p:nvSpPr>
        <p:spPr>
          <a:xfrm>
            <a:off x="457200" y="274638"/>
            <a:ext cx="8229600" cy="6126162"/>
          </a:xfrm>
        </p:spPr>
        <p:txBody>
          <a:bodyPr/>
          <a:lstStyle/>
          <a:p>
            <a:r>
              <a:rPr lang="en-US" smtClean="0"/>
              <a:t>The Speaker of the House</a:t>
            </a:r>
            <a:br>
              <a:rPr lang="en-US" smtClean="0"/>
            </a:br>
            <a:r>
              <a:rPr lang="en-US" smtClean="0"/>
              <a:t/>
            </a:r>
            <a:br>
              <a:rPr lang="en-US" smtClean="0"/>
            </a:br>
            <a:r>
              <a:rPr lang="en-US" smtClean="0"/>
              <a:t>The Constitutionally established presiding office of the House.  </a:t>
            </a:r>
          </a:p>
        </p:txBody>
      </p:sp>
    </p:spTree>
  </p:cSld>
  <p:clrMapOvr>
    <a:masterClrMapping/>
  </p:clrMapOvr>
  <p:transition/>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itle 3"/>
          <p:cNvSpPr>
            <a:spLocks noGrp="1"/>
          </p:cNvSpPr>
          <p:nvPr>
            <p:ph type="title"/>
          </p:nvPr>
        </p:nvSpPr>
        <p:spPr>
          <a:xfrm>
            <a:off x="457200" y="274638"/>
            <a:ext cx="8229600" cy="6126162"/>
          </a:xfrm>
        </p:spPr>
        <p:txBody>
          <a:bodyPr/>
          <a:lstStyle/>
          <a:p>
            <a:r>
              <a:rPr lang="en-US" smtClean="0"/>
              <a:t>The position dates back to the </a:t>
            </a:r>
            <a:r>
              <a:rPr lang="en-US" smtClean="0">
                <a:hlinkClick r:id="rId3"/>
              </a:rPr>
              <a:t>Speaker of the House of Commons </a:t>
            </a:r>
            <a:r>
              <a:rPr lang="en-US" smtClean="0"/>
              <a:t>who was given the responsibility to recognize speakers, retain order in the House and speak for the House of Commons before the king. </a:t>
            </a:r>
          </a:p>
        </p:txBody>
      </p:sp>
    </p:spTree>
  </p:cSld>
  <p:clrMapOvr>
    <a:masterClrMapping/>
  </p:clrMapOvr>
  <p:transition/>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itle 3"/>
          <p:cNvSpPr>
            <a:spLocks noGrp="1"/>
          </p:cNvSpPr>
          <p:nvPr>
            <p:ph type="title"/>
          </p:nvPr>
        </p:nvSpPr>
        <p:spPr>
          <a:xfrm>
            <a:off x="457200" y="274638"/>
            <a:ext cx="8229600" cy="6126162"/>
          </a:xfrm>
        </p:spPr>
        <p:txBody>
          <a:bodyPr/>
          <a:lstStyle/>
          <a:p>
            <a:r>
              <a:rPr lang="en-US" smtClean="0"/>
              <a:t>Officially the Speaker is meant to be neutral, but since the position is held by the leader of the majority party, they are not really neutral. </a:t>
            </a:r>
          </a:p>
        </p:txBody>
      </p:sp>
    </p:spTree>
  </p:cSld>
  <p:clrMapOvr>
    <a:masterClrMapping/>
  </p:clrMapOvr>
  <p:transition/>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itle 3"/>
          <p:cNvSpPr>
            <a:spLocks noGrp="1"/>
          </p:cNvSpPr>
          <p:nvPr>
            <p:ph type="title"/>
          </p:nvPr>
        </p:nvSpPr>
        <p:spPr>
          <a:xfrm>
            <a:off x="457200" y="274638"/>
            <a:ext cx="8229600" cy="6126162"/>
          </a:xfrm>
        </p:spPr>
        <p:txBody>
          <a:bodyPr/>
          <a:lstStyle/>
          <a:p>
            <a:r>
              <a:rPr lang="en-US" smtClean="0">
                <a:hlinkClick r:id="rId3"/>
              </a:rPr>
              <a:t/>
            </a:r>
            <a:br>
              <a:rPr lang="en-US" smtClean="0">
                <a:hlinkClick r:id="rId3"/>
              </a:rPr>
            </a:br>
            <a:r>
              <a:rPr lang="en-US" smtClean="0"/>
              <a:t>Background</a:t>
            </a:r>
            <a:r>
              <a:rPr lang="en-US" smtClean="0">
                <a:hlinkClick r:id="rId3"/>
              </a:rPr>
              <a:t/>
            </a:r>
            <a:br>
              <a:rPr lang="en-US" smtClean="0">
                <a:hlinkClick r:id="rId3"/>
              </a:rPr>
            </a:br>
            <a:r>
              <a:rPr lang="en-US" smtClean="0">
                <a:hlinkClick r:id="rId3"/>
              </a:rPr>
              <a:t/>
            </a:r>
            <a:br>
              <a:rPr lang="en-US" smtClean="0">
                <a:hlinkClick r:id="rId3"/>
              </a:rPr>
            </a:br>
            <a:r>
              <a:rPr lang="en-US" smtClean="0">
                <a:hlinkClick r:id="rId3"/>
              </a:rPr>
              <a:t>Speakers of the U.S. House</a:t>
            </a:r>
            <a:r>
              <a:rPr lang="en-US" smtClean="0"/>
              <a:t/>
            </a:r>
            <a:br>
              <a:rPr lang="en-US" smtClean="0"/>
            </a:br>
            <a:r>
              <a:rPr lang="en-US" smtClean="0">
                <a:hlinkClick r:id="rId4" action="ppaction://hlinkfile"/>
              </a:rPr>
              <a:t> Speakers of the Texas House</a:t>
            </a:r>
            <a:r>
              <a:rPr lang="en-US" smtClean="0"/>
              <a:t/>
            </a:r>
            <a:br>
              <a:rPr lang="en-US" smtClean="0"/>
            </a:br>
            <a:endParaRPr lang="en-US" smtClean="0"/>
          </a:p>
        </p:txBody>
      </p:sp>
    </p:spTree>
  </p:cSld>
  <p:clrMapOvr>
    <a:masterClrMapping/>
  </p:clrMapOvr>
  <p:transition/>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role of the Speaker is not specified in the Constitution, though it was expected that the Speaker would be a neutral presiding officer.</a:t>
            </a:r>
            <a:endParaRPr lang="en-US"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School House Rock: </a:t>
            </a:r>
            <a:r>
              <a:rPr lang="en-US" dirty="0" smtClean="0">
                <a:hlinkClick r:id="rId2"/>
              </a:rPr>
              <a:t>I’m just a bill on Capitol Hill</a:t>
            </a:r>
            <a:r>
              <a:rPr lang="en-US" dirty="0" smtClean="0"/>
              <a:t>.</a:t>
            </a:r>
            <a:br>
              <a:rPr lang="en-US" dirty="0" smtClean="0"/>
            </a:br>
            <a:r>
              <a:rPr lang="en-US" dirty="0" smtClean="0"/>
              <a:t/>
            </a:r>
            <a:br>
              <a:rPr lang="en-US" dirty="0" smtClean="0"/>
            </a:br>
            <a:r>
              <a:rPr lang="en-US" dirty="0" smtClean="0"/>
              <a:t>The Sim</a:t>
            </a:r>
            <a:r>
              <a:rPr lang="en-US" dirty="0" smtClean="0"/>
              <a:t>psons: </a:t>
            </a:r>
            <a:r>
              <a:rPr lang="en-US" dirty="0" smtClean="0">
                <a:hlinkClick r:id="rId3"/>
              </a:rPr>
              <a:t>I’m an Amendment to be</a:t>
            </a:r>
            <a:r>
              <a:rPr lang="en-US" dirty="0" smtClean="0"/>
              <a:t>.</a:t>
            </a:r>
            <a:endParaRPr lang="en-US" dirty="0"/>
          </a:p>
        </p:txBody>
      </p:sp>
    </p:spTree>
  </p:cSld>
  <p:clrMapOvr>
    <a:masterClrMapping/>
  </p:clrMapOvr>
  <p:transition/>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remained the case until the development of strong parties and the discovery that the ability to recognize speakers on the House floor could be used for political advantage. </a:t>
            </a:r>
            <a:endParaRPr lang="en-US" dirty="0"/>
          </a:p>
        </p:txBody>
      </p:sp>
    </p:spTree>
  </p:cSld>
  <p:clrMapOvr>
    <a:masterClrMapping/>
  </p:clrMapOvr>
  <p:transition/>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itle 1"/>
          <p:cNvSpPr>
            <a:spLocks noGrp="1"/>
          </p:cNvSpPr>
          <p:nvPr>
            <p:ph type="title"/>
          </p:nvPr>
        </p:nvSpPr>
        <p:spPr>
          <a:xfrm>
            <a:off x="457200" y="274638"/>
            <a:ext cx="8229600" cy="6202362"/>
          </a:xfrm>
        </p:spPr>
        <p:txBody>
          <a:bodyPr/>
          <a:lstStyle/>
          <a:p>
            <a:r>
              <a:rPr lang="en-US" dirty="0" smtClean="0"/>
              <a:t>The early Speakers were in fact neutral, and the office was not especially important until Henry Clay took advantage of the power the position offered.  </a:t>
            </a:r>
          </a:p>
        </p:txBody>
      </p:sp>
    </p:spTree>
  </p:cSld>
  <p:clrMapOvr>
    <a:masterClrMapping/>
  </p:clrMapOvr>
  <p:transition/>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early Speakers were in fact neutral. </a:t>
            </a:r>
            <a:r>
              <a:rPr lang="en-US" dirty="0" smtClean="0">
                <a:hlinkClick r:id="rId2"/>
              </a:rPr>
              <a:t>Henry Clay </a:t>
            </a:r>
            <a:r>
              <a:rPr lang="en-US" dirty="0" smtClean="0"/>
              <a:t>is considered to have been responsible for using the office this was.</a:t>
            </a:r>
            <a:endParaRPr lang="en-US" dirty="0"/>
          </a:p>
        </p:txBody>
      </p:sp>
    </p:spTree>
  </p:cSld>
  <p:clrMapOvr>
    <a:masterClrMapping/>
  </p:clrMapOvr>
  <p:transition/>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Title 1"/>
          <p:cNvSpPr>
            <a:spLocks noGrp="1"/>
          </p:cNvSpPr>
          <p:nvPr>
            <p:ph type="title"/>
          </p:nvPr>
        </p:nvSpPr>
        <p:spPr>
          <a:xfrm>
            <a:off x="457200" y="274638"/>
            <a:ext cx="8229600" cy="6202362"/>
          </a:xfrm>
        </p:spPr>
        <p:txBody>
          <a:bodyPr/>
          <a:lstStyle/>
          <a:p>
            <a:r>
              <a:rPr lang="en-US" dirty="0" smtClean="0"/>
              <a:t>The Power of the Speaker reached its zenith with the speakerships of </a:t>
            </a:r>
            <a:r>
              <a:rPr lang="en-US" dirty="0" smtClean="0">
                <a:hlinkClick r:id="rId3"/>
              </a:rPr>
              <a:t>Joseph Cannon</a:t>
            </a:r>
            <a:r>
              <a:rPr lang="en-US" dirty="0" smtClean="0"/>
              <a:t> and </a:t>
            </a:r>
            <a:r>
              <a:rPr lang="en-US" dirty="0" smtClean="0">
                <a:hlinkClick r:id="rId4"/>
              </a:rPr>
              <a:t>Thomas Reed</a:t>
            </a:r>
            <a:r>
              <a:rPr lang="en-US" dirty="0" smtClean="0"/>
              <a:t>.  </a:t>
            </a:r>
          </a:p>
        </p:txBody>
      </p:sp>
    </p:spTree>
  </p:cSld>
  <p:clrMapOvr>
    <a:masterClrMapping/>
  </p:clrMapOvr>
  <p:transition/>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itle 1"/>
          <p:cNvSpPr>
            <a:spLocks noGrp="1"/>
          </p:cNvSpPr>
          <p:nvPr>
            <p:ph type="title"/>
          </p:nvPr>
        </p:nvSpPr>
        <p:spPr>
          <a:xfrm>
            <a:off x="457200" y="274638"/>
            <a:ext cx="8229600" cy="6202362"/>
          </a:xfrm>
        </p:spPr>
        <p:txBody>
          <a:bodyPr/>
          <a:lstStyle/>
          <a:p>
            <a:r>
              <a:rPr lang="en-US" smtClean="0"/>
              <a:t>A revolt against them in the early 20</a:t>
            </a:r>
            <a:r>
              <a:rPr lang="en-US" baseline="30000" smtClean="0"/>
              <a:t>th</a:t>
            </a:r>
            <a:r>
              <a:rPr lang="en-US" smtClean="0"/>
              <a:t> century led to a restructuring of the positions power. </a:t>
            </a:r>
          </a:p>
        </p:txBody>
      </p:sp>
    </p:spTree>
  </p:cSld>
  <p:clrMapOvr>
    <a:masterClrMapping/>
  </p:clrMapOvr>
  <p:transition/>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itle 1"/>
          <p:cNvSpPr>
            <a:spLocks noGrp="1"/>
          </p:cNvSpPr>
          <p:nvPr>
            <p:ph type="title"/>
          </p:nvPr>
        </p:nvSpPr>
        <p:spPr>
          <a:xfrm>
            <a:off x="457200" y="274638"/>
            <a:ext cx="8229600" cy="6049962"/>
          </a:xfrm>
        </p:spPr>
        <p:txBody>
          <a:bodyPr/>
          <a:lstStyle/>
          <a:p>
            <a:pPr eaLnBrk="1" hangingPunct="1"/>
            <a:r>
              <a:rPr lang="en-US" smtClean="0"/>
              <a:t>The power of the Speaker is conditional, based on power over committee appointments, the Rules Committee, and the bill making process. Once these powers are minimized, the Speaker becomes less powerful, but other institutions fill the vacuum. </a:t>
            </a:r>
          </a:p>
        </p:txBody>
      </p:sp>
    </p:spTree>
  </p:cSld>
  <p:clrMapOvr>
    <a:masterClrMapping/>
  </p:clrMapOvr>
  <p:transition/>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itle 1"/>
          <p:cNvSpPr>
            <a:spLocks noGrp="1"/>
          </p:cNvSpPr>
          <p:nvPr>
            <p:ph type="title"/>
          </p:nvPr>
        </p:nvSpPr>
        <p:spPr>
          <a:xfrm>
            <a:off x="457200" y="274638"/>
            <a:ext cx="8229600" cy="6202362"/>
          </a:xfrm>
        </p:spPr>
        <p:txBody>
          <a:bodyPr/>
          <a:lstStyle/>
          <a:p>
            <a:r>
              <a:rPr lang="en-US" dirty="0" smtClean="0"/>
              <a:t>One of the more powerful Speakers was Texan </a:t>
            </a:r>
            <a:r>
              <a:rPr lang="en-US" dirty="0" smtClean="0">
                <a:hlinkClick r:id="rId3"/>
              </a:rPr>
              <a:t>Sam Rayburn </a:t>
            </a:r>
            <a:r>
              <a:rPr lang="en-US" dirty="0" smtClean="0"/>
              <a:t>who held the office for about two decades in the mid- 20</a:t>
            </a:r>
            <a:r>
              <a:rPr lang="en-US" baseline="30000" dirty="0" smtClean="0"/>
              <a:t>th</a:t>
            </a:r>
            <a:r>
              <a:rPr lang="en-US" dirty="0" smtClean="0"/>
              <a:t> Century</a:t>
            </a:r>
          </a:p>
        </p:txBody>
      </p:sp>
    </p:spTree>
  </p:cSld>
  <p:clrMapOvr>
    <a:masterClrMapping/>
  </p:clrMapOvr>
  <p:transition/>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1"/>
          <p:cNvSpPr>
            <a:spLocks noGrp="1"/>
          </p:cNvSpPr>
          <p:nvPr>
            <p:ph type="title"/>
          </p:nvPr>
        </p:nvSpPr>
        <p:spPr>
          <a:xfrm>
            <a:off x="457200" y="274638"/>
            <a:ext cx="8229600" cy="6049962"/>
          </a:xfrm>
        </p:spPr>
        <p:txBody>
          <a:bodyPr/>
          <a:lstStyle/>
          <a:p>
            <a:r>
              <a:rPr lang="en-US" dirty="0" smtClean="0"/>
              <a:t>Two other Texans served as Speaker during the 20</a:t>
            </a:r>
            <a:r>
              <a:rPr lang="en-US" baseline="30000" dirty="0" smtClean="0"/>
              <a:t>th</a:t>
            </a:r>
            <a:r>
              <a:rPr lang="en-US" dirty="0" smtClean="0"/>
              <a:t> Century</a:t>
            </a:r>
            <a:br>
              <a:rPr lang="en-US" dirty="0" smtClean="0"/>
            </a:br>
            <a:r>
              <a:rPr lang="en-US" dirty="0" smtClean="0"/>
              <a:t/>
            </a:r>
            <a:br>
              <a:rPr lang="en-US" dirty="0" smtClean="0"/>
            </a:br>
            <a:r>
              <a:rPr lang="en-US" dirty="0" smtClean="0">
                <a:hlinkClick r:id="rId2"/>
              </a:rPr>
              <a:t>John Nance Garner</a:t>
            </a:r>
            <a:r>
              <a:rPr lang="en-US" dirty="0" smtClean="0"/>
              <a:t/>
            </a:r>
            <a:br>
              <a:rPr lang="en-US" dirty="0" smtClean="0"/>
            </a:br>
            <a:r>
              <a:rPr lang="en-US" dirty="0" smtClean="0">
                <a:hlinkClick r:id="rId3"/>
              </a:rPr>
              <a:t>Jim Wright</a:t>
            </a:r>
            <a:endParaRPr lang="en-US" dirty="0" smtClean="0"/>
          </a:p>
        </p:txBody>
      </p:sp>
    </p:spTree>
  </p:cSld>
  <p:clrMapOvr>
    <a:masterClrMapping/>
  </p:clrMapOvr>
  <p:transition/>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itle 1"/>
          <p:cNvSpPr>
            <a:spLocks noGrp="1"/>
          </p:cNvSpPr>
          <p:nvPr>
            <p:ph type="title"/>
          </p:nvPr>
        </p:nvSpPr>
        <p:spPr>
          <a:xfrm>
            <a:off x="457200" y="274638"/>
            <a:ext cx="8229600" cy="6126162"/>
          </a:xfrm>
        </p:spPr>
        <p:txBody>
          <a:bodyPr/>
          <a:lstStyle/>
          <a:p>
            <a:pPr eaLnBrk="1" hangingPunct="1"/>
            <a:r>
              <a:rPr lang="en-US" smtClean="0"/>
              <a:t/>
            </a:r>
            <a:br>
              <a:rPr lang="en-US" smtClean="0"/>
            </a:br>
            <a:r>
              <a:rPr lang="en-US" smtClean="0"/>
              <a:t/>
            </a:r>
            <a:br>
              <a:rPr lang="en-US" smtClean="0"/>
            </a:br>
            <a:r>
              <a:rPr lang="en-US" smtClean="0"/>
              <a:t/>
            </a:r>
            <a:br>
              <a:rPr lang="en-US" smtClean="0"/>
            </a:br>
            <a:r>
              <a:rPr lang="en-US" smtClean="0"/>
              <a:t>The Texas Speaker has far more powers that the U.S. Speaker due to his ability to staff committees, select committee chairs, and send legislation to committees for markup. </a:t>
            </a:r>
            <a:br>
              <a:rPr lang="en-US" smtClean="0"/>
            </a:br>
            <a:r>
              <a:rPr lang="en-US" smtClean="0"/>
              <a:t/>
            </a:r>
            <a:br>
              <a:rPr lang="en-US" smtClean="0"/>
            </a:br>
            <a:r>
              <a:rPr lang="en-US" smtClean="0"/>
              <a:t/>
            </a:r>
            <a:br>
              <a:rPr lang="en-US" smtClean="0"/>
            </a:br>
            <a:endParaRPr lang="en-US" smtClean="0"/>
          </a:p>
        </p:txBody>
      </p:sp>
    </p:spTree>
  </p:cSld>
  <p:clrMapOvr>
    <a:masterClrMapping/>
  </p:clrMapOvr>
  <p:transition/>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itle 3"/>
          <p:cNvSpPr>
            <a:spLocks noGrp="1"/>
          </p:cNvSpPr>
          <p:nvPr>
            <p:ph type="title"/>
          </p:nvPr>
        </p:nvSpPr>
        <p:spPr>
          <a:xfrm>
            <a:off x="457200" y="274638"/>
            <a:ext cx="8229600" cy="6126162"/>
          </a:xfrm>
        </p:spPr>
        <p:txBody>
          <a:bodyPr/>
          <a:lstStyle/>
          <a:p>
            <a:r>
              <a:rPr lang="en-US" dirty="0" smtClean="0"/>
              <a:t>Current Speakers</a:t>
            </a:r>
            <a:br>
              <a:rPr lang="en-US" dirty="0" smtClean="0"/>
            </a:br>
            <a:r>
              <a:rPr lang="en-US" dirty="0" smtClean="0"/>
              <a:t/>
            </a:r>
            <a:br>
              <a:rPr lang="en-US" dirty="0" smtClean="0"/>
            </a:br>
            <a:r>
              <a:rPr lang="en-US" dirty="0" smtClean="0"/>
              <a:t>U.S.: </a:t>
            </a:r>
            <a:r>
              <a:rPr lang="en-US" dirty="0" smtClean="0">
                <a:hlinkClick r:id="rId3"/>
              </a:rPr>
              <a:t>John Boehner</a:t>
            </a:r>
            <a:r>
              <a:rPr lang="en-US" dirty="0" smtClean="0"/>
              <a:t/>
            </a:r>
            <a:br>
              <a:rPr lang="en-US" dirty="0" smtClean="0"/>
            </a:br>
            <a:r>
              <a:rPr lang="en-US" dirty="0" smtClean="0"/>
              <a:t>Texas: </a:t>
            </a:r>
            <a:r>
              <a:rPr lang="en-US" dirty="0" smtClean="0">
                <a:hlinkClick r:id="rId4"/>
              </a:rPr>
              <a:t>Joe Straus</a:t>
            </a:r>
            <a:endParaRPr lang="en-US" dirty="0" smtClean="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home.comcast.net/~DiazStudents/Congress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87008"/>
            <a:ext cx="5029200" cy="640173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1"/>
          <p:cNvSpPr>
            <a:spLocks noGrp="1"/>
          </p:cNvSpPr>
          <p:nvPr>
            <p:ph type="title"/>
          </p:nvPr>
        </p:nvSpPr>
        <p:spPr>
          <a:xfrm>
            <a:off x="457200" y="274638"/>
            <a:ext cx="8229600" cy="6202362"/>
          </a:xfrm>
        </p:spPr>
        <p:txBody>
          <a:bodyPr/>
          <a:lstStyle/>
          <a:p>
            <a:r>
              <a:rPr lang="en-US" smtClean="0"/>
              <a:t>The President of the Senate</a:t>
            </a:r>
            <a:br>
              <a:rPr lang="en-US" smtClean="0"/>
            </a:br>
            <a:r>
              <a:rPr lang="en-US" smtClean="0"/>
              <a:t/>
            </a:r>
            <a:br>
              <a:rPr lang="en-US" smtClean="0"/>
            </a:br>
            <a:r>
              <a:rPr lang="en-US" smtClean="0">
                <a:hlinkClick r:id="rId3"/>
              </a:rPr>
              <a:t>Vice President</a:t>
            </a:r>
            <a:r>
              <a:rPr lang="en-US" smtClean="0"/>
              <a:t/>
            </a:r>
            <a:br>
              <a:rPr lang="en-US" smtClean="0"/>
            </a:br>
            <a:r>
              <a:rPr lang="en-US" smtClean="0">
                <a:hlinkClick r:id="rId4"/>
              </a:rPr>
              <a:t>Lieutenant Governor</a:t>
            </a:r>
            <a:endParaRPr lang="en-US" smtClean="0"/>
          </a:p>
        </p:txBody>
      </p:sp>
    </p:spTree>
  </p:cSld>
  <p:clrMapOvr>
    <a:masterClrMapping/>
  </p:clrMapOvr>
  <p:transition/>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itle 1"/>
          <p:cNvSpPr>
            <a:spLocks noGrp="1"/>
          </p:cNvSpPr>
          <p:nvPr>
            <p:ph type="title"/>
          </p:nvPr>
        </p:nvSpPr>
        <p:spPr>
          <a:xfrm>
            <a:off x="457200" y="274638"/>
            <a:ext cx="8229600" cy="6202362"/>
          </a:xfrm>
        </p:spPr>
        <p:txBody>
          <a:bodyPr/>
          <a:lstStyle/>
          <a:p>
            <a:r>
              <a:rPr lang="en-US" dirty="0" smtClean="0">
                <a:hlinkClick r:id="rId3"/>
              </a:rPr>
              <a:t>Joe Biden</a:t>
            </a:r>
            <a:r>
              <a:rPr lang="en-US" dirty="0" smtClean="0"/>
              <a:t/>
            </a:r>
            <a:br>
              <a:rPr lang="en-US" dirty="0" smtClean="0"/>
            </a:br>
            <a:r>
              <a:rPr lang="en-US" dirty="0" smtClean="0">
                <a:hlinkClick r:id="rId4"/>
              </a:rPr>
              <a:t>David Dewhurst</a:t>
            </a:r>
            <a:endParaRPr lang="en-US" dirty="0" smtClean="0"/>
          </a:p>
        </p:txBody>
      </p:sp>
    </p:spTree>
  </p:cSld>
  <p:clrMapOvr>
    <a:masterClrMapping/>
  </p:clrMapOvr>
  <p:transition/>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Title 1"/>
          <p:cNvSpPr>
            <a:spLocks noGrp="1"/>
          </p:cNvSpPr>
          <p:nvPr>
            <p:ph type="title"/>
          </p:nvPr>
        </p:nvSpPr>
        <p:spPr>
          <a:xfrm>
            <a:off x="457200" y="274638"/>
            <a:ext cx="8229600" cy="6202362"/>
          </a:xfrm>
        </p:spPr>
        <p:txBody>
          <a:bodyPr/>
          <a:lstStyle/>
          <a:p>
            <a:r>
              <a:rPr lang="en-US" smtClean="0"/>
              <a:t>The United States Vice President is also President of the Senate, but has no real power. He can break tie votes, but his role in the governing process generally stops after the election. </a:t>
            </a:r>
          </a:p>
        </p:txBody>
      </p:sp>
    </p:spTree>
  </p:cSld>
  <p:clrMapOvr>
    <a:masterClrMapping/>
  </p:clrMapOvr>
  <p:transition/>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Title 1"/>
          <p:cNvSpPr>
            <a:spLocks noGrp="1"/>
          </p:cNvSpPr>
          <p:nvPr>
            <p:ph type="title"/>
          </p:nvPr>
        </p:nvSpPr>
        <p:spPr>
          <a:xfrm>
            <a:off x="457200" y="274638"/>
            <a:ext cx="8229600" cy="6202362"/>
          </a:xfrm>
        </p:spPr>
        <p:txBody>
          <a:bodyPr/>
          <a:lstStyle/>
          <a:p>
            <a:r>
              <a:rPr lang="en-US" smtClean="0"/>
              <a:t>Vice Presidents who have unique skills and are allowed discretion by the President have been known to exercise considerable power. Dick Cheney up until 2006 is the classic example. </a:t>
            </a:r>
          </a:p>
        </p:txBody>
      </p:sp>
    </p:spTree>
  </p:cSld>
  <p:clrMapOvr>
    <a:masterClrMapping/>
  </p:clrMapOvr>
  <p:transition/>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Title 1"/>
          <p:cNvSpPr>
            <a:spLocks noGrp="1"/>
          </p:cNvSpPr>
          <p:nvPr>
            <p:ph type="title"/>
          </p:nvPr>
        </p:nvSpPr>
        <p:spPr>
          <a:xfrm>
            <a:off x="457200" y="274638"/>
            <a:ext cx="8229600" cy="6202362"/>
          </a:xfrm>
        </p:spPr>
        <p:txBody>
          <a:bodyPr/>
          <a:lstStyle/>
          <a:p>
            <a:r>
              <a:rPr lang="en-US" smtClean="0"/>
              <a:t>The Lieutenant Governor of Texas is independently elected and has a separate power base from the president. His control over the legislative process in the Senate grants him greater powers than the governor.</a:t>
            </a:r>
          </a:p>
        </p:txBody>
      </p:sp>
    </p:spTree>
  </p:cSld>
  <p:clrMapOvr>
    <a:masterClrMapping/>
  </p:clrMapOvr>
  <p:transition/>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itle 1"/>
          <p:cNvSpPr>
            <a:spLocks noGrp="1"/>
          </p:cNvSpPr>
          <p:nvPr>
            <p:ph type="title"/>
          </p:nvPr>
        </p:nvSpPr>
        <p:spPr>
          <a:xfrm>
            <a:off x="457200" y="274638"/>
            <a:ext cx="8229600" cy="6202362"/>
          </a:xfrm>
        </p:spPr>
        <p:txBody>
          <a:bodyPr/>
          <a:lstStyle/>
          <a:p>
            <a:r>
              <a:rPr lang="en-US" smtClean="0"/>
              <a:t>Governor – Elect Bush had to pay a visit to Lieutenant Governor Bob Bullock after his election. </a:t>
            </a:r>
          </a:p>
        </p:txBody>
      </p:sp>
    </p:spTree>
  </p:cSld>
  <p:clrMapOvr>
    <a:masterClrMapping/>
  </p:clrMapOvr>
  <p:transition/>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Title 1"/>
          <p:cNvSpPr>
            <a:spLocks noGrp="1"/>
          </p:cNvSpPr>
          <p:nvPr>
            <p:ph type="title"/>
          </p:nvPr>
        </p:nvSpPr>
        <p:spPr>
          <a:xfrm>
            <a:off x="457200" y="274638"/>
            <a:ext cx="8229600" cy="6202362"/>
          </a:xfrm>
        </p:spPr>
        <p:txBody>
          <a:bodyPr/>
          <a:lstStyle/>
          <a:p>
            <a:r>
              <a:rPr lang="en-US" smtClean="0">
                <a:hlinkClick r:id="rId3" action="ppaction://hlinkfile"/>
              </a:rPr>
              <a:t>Lieutenant Governors of Texas</a:t>
            </a:r>
            <a:endParaRPr lang="en-US" smtClean="0"/>
          </a:p>
        </p:txBody>
      </p:sp>
    </p:spTree>
  </p:cSld>
  <p:clrMapOvr>
    <a:masterClrMapping/>
  </p:clrMapOvr>
  <p:transition/>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1"/>
          <p:cNvSpPr>
            <a:spLocks noGrp="1"/>
          </p:cNvSpPr>
          <p:nvPr>
            <p:ph type="title"/>
          </p:nvPr>
        </p:nvSpPr>
        <p:spPr>
          <a:xfrm>
            <a:off x="457200" y="274638"/>
            <a:ext cx="8229600" cy="6202362"/>
          </a:xfrm>
        </p:spPr>
        <p:txBody>
          <a:bodyPr/>
          <a:lstStyle/>
          <a:p>
            <a:r>
              <a:rPr lang="en-US" smtClean="0"/>
              <a:t>One Last Feature:</a:t>
            </a:r>
            <a:br>
              <a:rPr lang="en-US" smtClean="0"/>
            </a:br>
            <a:r>
              <a:rPr lang="en-US" smtClean="0"/>
              <a:t/>
            </a:r>
            <a:br>
              <a:rPr lang="en-US" smtClean="0"/>
            </a:br>
            <a:r>
              <a:rPr lang="en-US" smtClean="0"/>
              <a:t>Legislative Branch Agencies</a:t>
            </a:r>
          </a:p>
        </p:txBody>
      </p:sp>
    </p:spTree>
  </p:cSld>
  <p:clrMapOvr>
    <a:masterClrMapping/>
  </p:clrMapOvr>
  <p:transition/>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itle 1"/>
          <p:cNvSpPr>
            <a:spLocks noGrp="1"/>
          </p:cNvSpPr>
          <p:nvPr>
            <p:ph type="title"/>
          </p:nvPr>
        </p:nvSpPr>
        <p:spPr>
          <a:xfrm>
            <a:off x="457200" y="274638"/>
            <a:ext cx="8229600" cy="6202362"/>
          </a:xfrm>
        </p:spPr>
        <p:txBody>
          <a:bodyPr/>
          <a:lstStyle/>
          <a:p>
            <a:r>
              <a:rPr lang="en-US" smtClean="0"/>
              <a:t>The U.S. Congress has developed a variety of internal organizations to assist members of Congress.</a:t>
            </a:r>
          </a:p>
        </p:txBody>
      </p:sp>
    </p:spTree>
  </p:cSld>
  <p:clrMapOvr>
    <a:masterClrMapping/>
  </p:clrMapOvr>
  <p:transition/>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Title 1"/>
          <p:cNvSpPr>
            <a:spLocks noGrp="1"/>
          </p:cNvSpPr>
          <p:nvPr>
            <p:ph type="title"/>
          </p:nvPr>
        </p:nvSpPr>
        <p:spPr>
          <a:xfrm>
            <a:off x="457200" y="274638"/>
            <a:ext cx="8229600" cy="6202362"/>
          </a:xfrm>
        </p:spPr>
        <p:txBody>
          <a:bodyPr/>
          <a:lstStyle/>
          <a:p>
            <a:r>
              <a:rPr lang="en-US" smtClean="0">
                <a:hlinkClick r:id="rId3"/>
              </a:rPr>
              <a:t>Congressional Budget Office</a:t>
            </a:r>
            <a:r>
              <a:rPr lang="en-US" smtClean="0"/>
              <a:t/>
            </a:r>
            <a:br>
              <a:rPr lang="en-US" smtClean="0"/>
            </a:br>
            <a:r>
              <a:rPr lang="en-US" smtClean="0"/>
              <a:t/>
            </a:r>
            <a:br>
              <a:rPr lang="en-US" smtClean="0"/>
            </a:br>
            <a:r>
              <a:rPr lang="en-US" smtClean="0"/>
              <a:t>The </a:t>
            </a:r>
            <a:r>
              <a:rPr lang="en-US" smtClean="0">
                <a:hlinkClick r:id="rId4"/>
              </a:rPr>
              <a:t>CBO</a:t>
            </a:r>
            <a:r>
              <a:rPr lang="en-US" smtClean="0"/>
              <a:t> provides information related to the budget, including projections, and the costs of various proposals. </a:t>
            </a:r>
            <a:br>
              <a:rPr lang="en-US" smtClean="0"/>
            </a:br>
            <a:r>
              <a:rPr lang="en-US" smtClean="0"/>
              <a:t/>
            </a:r>
            <a:br>
              <a:rPr lang="en-US" smtClean="0"/>
            </a:br>
            <a:r>
              <a:rPr lang="en-US" smtClean="0"/>
              <a:t>NYT: </a:t>
            </a:r>
            <a:r>
              <a:rPr lang="en-US" smtClean="0">
                <a:hlinkClick r:id="rId5"/>
              </a:rPr>
              <a:t>CBO Topics</a:t>
            </a:r>
            <a:r>
              <a:rPr lang="en-US" smtClean="0"/>
              <a:t>.</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Note that bills can be stopped at anytime in the process. </a:t>
            </a:r>
            <a:br>
              <a:rPr lang="en-US" dirty="0" smtClean="0"/>
            </a:br>
            <a:r>
              <a:rPr lang="en-US" dirty="0" smtClean="0"/>
              <a:t/>
            </a:r>
            <a:br>
              <a:rPr lang="en-US" dirty="0" smtClean="0"/>
            </a:br>
            <a:r>
              <a:rPr lang="en-US" dirty="0" smtClean="0"/>
              <a:t>While the official description of Congress is that it makes laws, it is just as easy to say that Congress’ job is to keep laws from being passed.</a:t>
            </a:r>
            <a:endParaRPr lang="en-US" dirty="0"/>
          </a:p>
        </p:txBody>
      </p:sp>
    </p:spTree>
    <p:extLst>
      <p:ext uri="{BB962C8B-B14F-4D97-AF65-F5344CB8AC3E}">
        <p14:creationId xmlns:p14="http://schemas.microsoft.com/office/powerpoint/2010/main" val="72664862"/>
      </p:ext>
    </p:extLst>
  </p:cSld>
  <p:clrMapOvr>
    <a:masterClrMapping/>
  </p:clrMapOvr>
  <p:transition/>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itle 1"/>
          <p:cNvSpPr>
            <a:spLocks noGrp="1"/>
          </p:cNvSpPr>
          <p:nvPr>
            <p:ph type="title"/>
          </p:nvPr>
        </p:nvSpPr>
        <p:spPr>
          <a:xfrm>
            <a:off x="457200" y="274638"/>
            <a:ext cx="8229600" cy="6202362"/>
          </a:xfrm>
        </p:spPr>
        <p:txBody>
          <a:bodyPr/>
          <a:lstStyle/>
          <a:p>
            <a:r>
              <a:rPr lang="en-US" smtClean="0">
                <a:hlinkClick r:id="rId3"/>
              </a:rPr>
              <a:t>Government Accountability Office</a:t>
            </a:r>
            <a:r>
              <a:rPr lang="en-US" smtClean="0"/>
              <a:t/>
            </a:r>
            <a:br>
              <a:rPr lang="en-US" smtClean="0"/>
            </a:br>
            <a:r>
              <a:rPr lang="en-US" smtClean="0"/>
              <a:t/>
            </a:r>
            <a:br>
              <a:rPr lang="en-US" smtClean="0"/>
            </a:br>
            <a:r>
              <a:rPr lang="en-US" smtClean="0"/>
              <a:t>The </a:t>
            </a:r>
            <a:r>
              <a:rPr lang="en-US" smtClean="0">
                <a:hlinkClick r:id="rId4"/>
              </a:rPr>
              <a:t>GAO</a:t>
            </a:r>
            <a:r>
              <a:rPr lang="en-US" smtClean="0"/>
              <a:t> audits, evaluates and investigates the implementation of government programs. </a:t>
            </a:r>
            <a:br>
              <a:rPr lang="en-US" smtClean="0"/>
            </a:br>
            <a:r>
              <a:rPr lang="en-US" smtClean="0"/>
              <a:t/>
            </a:r>
            <a:br>
              <a:rPr lang="en-US" smtClean="0"/>
            </a:br>
            <a:r>
              <a:rPr lang="en-US" smtClean="0"/>
              <a:t>NYT Topics: </a:t>
            </a:r>
            <a:r>
              <a:rPr lang="en-US" smtClean="0">
                <a:hlinkClick r:id="rId5"/>
              </a:rPr>
              <a:t>GAO</a:t>
            </a:r>
            <a:r>
              <a:rPr lang="en-US" smtClean="0"/>
              <a:t>.</a:t>
            </a:r>
          </a:p>
        </p:txBody>
      </p:sp>
    </p:spTree>
  </p:cSld>
  <p:clrMapOvr>
    <a:masterClrMapping/>
  </p:clrMapOvr>
  <p:transition/>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Title 1"/>
          <p:cNvSpPr>
            <a:spLocks noGrp="1"/>
          </p:cNvSpPr>
          <p:nvPr>
            <p:ph type="title"/>
          </p:nvPr>
        </p:nvSpPr>
        <p:spPr>
          <a:xfrm>
            <a:off x="457200" y="274638"/>
            <a:ext cx="8229600" cy="6202362"/>
          </a:xfrm>
        </p:spPr>
        <p:txBody>
          <a:bodyPr/>
          <a:lstStyle/>
          <a:p>
            <a:r>
              <a:rPr lang="en-US" smtClean="0">
                <a:hlinkClick r:id="rId3"/>
              </a:rPr>
              <a:t>Government Printing Office</a:t>
            </a:r>
            <a:r>
              <a:rPr lang="en-US" smtClean="0"/>
              <a:t/>
            </a:r>
            <a:br>
              <a:rPr lang="en-US" smtClean="0"/>
            </a:br>
            <a:r>
              <a:rPr lang="en-US" smtClean="0"/>
              <a:t/>
            </a:r>
            <a:br>
              <a:rPr lang="en-US" smtClean="0"/>
            </a:br>
            <a:r>
              <a:rPr lang="en-US" smtClean="0"/>
              <a:t>The </a:t>
            </a:r>
            <a:r>
              <a:rPr lang="en-US" smtClean="0">
                <a:hlinkClick r:id="rId4"/>
              </a:rPr>
              <a:t>GPO</a:t>
            </a:r>
            <a:r>
              <a:rPr lang="en-US" smtClean="0"/>
              <a:t> prints all documents for the federal government. </a:t>
            </a:r>
          </a:p>
        </p:txBody>
      </p:sp>
    </p:spTree>
  </p:cSld>
  <p:clrMapOvr>
    <a:masterClrMapping/>
  </p:clrMapOvr>
  <p:transition/>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itle 1"/>
          <p:cNvSpPr>
            <a:spLocks noGrp="1"/>
          </p:cNvSpPr>
          <p:nvPr>
            <p:ph type="title"/>
          </p:nvPr>
        </p:nvSpPr>
        <p:spPr>
          <a:xfrm>
            <a:off x="457200" y="274638"/>
            <a:ext cx="8229600" cy="6202362"/>
          </a:xfrm>
        </p:spPr>
        <p:txBody>
          <a:bodyPr/>
          <a:lstStyle/>
          <a:p>
            <a:r>
              <a:rPr lang="en-US" smtClean="0">
                <a:hlinkClick r:id="rId3"/>
              </a:rPr>
              <a:t>Library of Congress</a:t>
            </a:r>
            <a:r>
              <a:rPr lang="en-US" smtClean="0"/>
              <a:t/>
            </a:r>
            <a:br>
              <a:rPr lang="en-US" smtClean="0"/>
            </a:br>
            <a:r>
              <a:rPr lang="en-US" smtClean="0"/>
              <a:t/>
            </a:r>
            <a:br>
              <a:rPr lang="en-US" smtClean="0"/>
            </a:br>
            <a:r>
              <a:rPr lang="en-US" smtClean="0"/>
              <a:t>The </a:t>
            </a:r>
            <a:r>
              <a:rPr lang="en-US" smtClean="0">
                <a:hlinkClick r:id="rId4"/>
              </a:rPr>
              <a:t>LOC</a:t>
            </a:r>
            <a:r>
              <a:rPr lang="en-US" smtClean="0"/>
              <a:t> is the research library for the United States Congress. </a:t>
            </a:r>
          </a:p>
        </p:txBody>
      </p:sp>
    </p:spTree>
  </p:cSld>
  <p:clrMapOvr>
    <a:masterClrMapping/>
  </p:clrMapOvr>
  <p:transition/>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a:xfrm>
            <a:off x="457200" y="274638"/>
            <a:ext cx="8229600" cy="6202362"/>
          </a:xfrm>
        </p:spPr>
        <p:txBody>
          <a:bodyPr/>
          <a:lstStyle/>
          <a:p>
            <a:r>
              <a:rPr lang="en-US" smtClean="0">
                <a:hlinkClick r:id="rId3"/>
              </a:rPr>
              <a:t/>
            </a:r>
            <a:br>
              <a:rPr lang="en-US" smtClean="0">
                <a:hlinkClick r:id="rId3"/>
              </a:rPr>
            </a:br>
            <a:r>
              <a:rPr lang="en-US" smtClean="0">
                <a:hlinkClick r:id="rId3"/>
              </a:rPr>
              <a:t>Congressional Research Service</a:t>
            </a:r>
            <a:r>
              <a:rPr lang="en-US" smtClean="0"/>
              <a:t/>
            </a:r>
            <a:br>
              <a:rPr lang="en-US" smtClean="0"/>
            </a:br>
            <a:r>
              <a:rPr lang="en-US" smtClean="0"/>
              <a:t/>
            </a:r>
            <a:br>
              <a:rPr lang="en-US" smtClean="0"/>
            </a:br>
            <a:r>
              <a:rPr lang="en-US" smtClean="0"/>
              <a:t>The </a:t>
            </a:r>
            <a:r>
              <a:rPr lang="en-US" smtClean="0">
                <a:hlinkClick r:id="rId4"/>
              </a:rPr>
              <a:t>CRS</a:t>
            </a:r>
            <a:r>
              <a:rPr lang="en-US" smtClean="0"/>
              <a:t> provides comprehensive research for members of Congress about any topic of interest, but specifically issues associated with major legislation. </a:t>
            </a:r>
            <a:br>
              <a:rPr lang="en-US" smtClean="0"/>
            </a:br>
            <a:r>
              <a:rPr lang="en-US" smtClean="0"/>
              <a:t/>
            </a:r>
            <a:br>
              <a:rPr lang="en-US" smtClean="0"/>
            </a:br>
            <a:endParaRPr lang="en-US" smtClean="0"/>
          </a:p>
        </p:txBody>
      </p:sp>
    </p:spTree>
  </p:cSld>
  <p:clrMapOvr>
    <a:masterClrMapping/>
  </p:clrMapOvr>
  <p:transition/>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Title 1"/>
          <p:cNvSpPr>
            <a:spLocks noGrp="1"/>
          </p:cNvSpPr>
          <p:nvPr>
            <p:ph type="title"/>
          </p:nvPr>
        </p:nvSpPr>
        <p:spPr>
          <a:xfrm>
            <a:off x="457200" y="274638"/>
            <a:ext cx="8229600" cy="6202362"/>
          </a:xfrm>
        </p:spPr>
        <p:txBody>
          <a:bodyPr/>
          <a:lstStyle/>
          <a:p>
            <a:r>
              <a:rPr lang="en-US" smtClean="0"/>
              <a:t>Similar institutions at </a:t>
            </a:r>
            <a:br>
              <a:rPr lang="en-US" smtClean="0"/>
            </a:br>
            <a:r>
              <a:rPr lang="en-US" smtClean="0"/>
              <a:t>the State level</a:t>
            </a:r>
          </a:p>
        </p:txBody>
      </p:sp>
    </p:spTree>
  </p:cSld>
  <p:clrMapOvr>
    <a:masterClrMapping/>
  </p:clrMapOvr>
  <p:transition/>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Title 1"/>
          <p:cNvSpPr>
            <a:spLocks noGrp="1"/>
          </p:cNvSpPr>
          <p:nvPr>
            <p:ph type="title"/>
          </p:nvPr>
        </p:nvSpPr>
        <p:spPr>
          <a:xfrm>
            <a:off x="457200" y="274638"/>
            <a:ext cx="8229600" cy="6202362"/>
          </a:xfrm>
        </p:spPr>
        <p:txBody>
          <a:bodyPr/>
          <a:lstStyle/>
          <a:p>
            <a:r>
              <a:rPr lang="en-US" smtClean="0">
                <a:hlinkClick r:id="rId3"/>
              </a:rPr>
              <a:t>Texas Reference Library</a:t>
            </a:r>
            <a:endParaRPr lang="en-US" smtClean="0"/>
          </a:p>
        </p:txBody>
      </p:sp>
    </p:spTree>
  </p:cSld>
  <p:clrMapOvr>
    <a:masterClrMapping/>
  </p:clrMapOvr>
  <p:transition/>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le 1"/>
          <p:cNvSpPr>
            <a:spLocks noGrp="1"/>
          </p:cNvSpPr>
          <p:nvPr>
            <p:ph type="title"/>
          </p:nvPr>
        </p:nvSpPr>
        <p:spPr>
          <a:xfrm>
            <a:off x="457200" y="274638"/>
            <a:ext cx="8229600" cy="6202362"/>
          </a:xfrm>
        </p:spPr>
        <p:txBody>
          <a:bodyPr/>
          <a:lstStyle/>
          <a:p>
            <a:r>
              <a:rPr lang="en-US" smtClean="0">
                <a:hlinkClick r:id="rId3"/>
              </a:rPr>
              <a:t>Texas Ethics Commission</a:t>
            </a:r>
            <a:r>
              <a:rPr lang="en-US" smtClean="0"/>
              <a:t/>
            </a:r>
            <a:br>
              <a:rPr lang="en-US" smtClean="0"/>
            </a:br>
            <a:r>
              <a:rPr lang="en-US" smtClean="0"/>
              <a:t/>
            </a:r>
            <a:br>
              <a:rPr lang="en-US" smtClean="0"/>
            </a:br>
            <a:r>
              <a:rPr lang="en-US" smtClean="0"/>
              <a:t>The </a:t>
            </a:r>
            <a:r>
              <a:rPr lang="en-US" smtClean="0">
                <a:hlinkClick r:id="rId4"/>
              </a:rPr>
              <a:t>TEC</a:t>
            </a:r>
            <a:r>
              <a:rPr lang="en-US" smtClean="0"/>
              <a:t> has several functions, most importantly it has authority over the filing of financial disclosure statements for government officials.</a:t>
            </a:r>
          </a:p>
        </p:txBody>
      </p:sp>
    </p:spTree>
  </p:cSld>
  <p:clrMapOvr>
    <a:masterClrMapping/>
  </p:clrMapOvr>
  <p:transition/>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Title 1"/>
          <p:cNvSpPr>
            <a:spLocks noGrp="1"/>
          </p:cNvSpPr>
          <p:nvPr>
            <p:ph type="title"/>
          </p:nvPr>
        </p:nvSpPr>
        <p:spPr>
          <a:xfrm>
            <a:off x="457200" y="274638"/>
            <a:ext cx="8229600" cy="6202362"/>
          </a:xfrm>
        </p:spPr>
        <p:txBody>
          <a:bodyPr/>
          <a:lstStyle/>
          <a:p>
            <a:r>
              <a:rPr lang="en-US" smtClean="0"/>
              <a:t>Next Week: </a:t>
            </a:r>
            <a:br>
              <a:rPr lang="en-US" smtClean="0"/>
            </a:br>
            <a:r>
              <a:rPr lang="en-US" smtClean="0"/>
              <a:t/>
            </a:r>
            <a:br>
              <a:rPr lang="en-US" smtClean="0"/>
            </a:br>
            <a:r>
              <a:rPr lang="en-US" smtClean="0"/>
              <a:t>A look at the nature of individual officeholders within the Congress and Texas Legislature, the way that interests affect the formation of legislation, and a review of recent actions on each level.  </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Major Steps in the Process</a:t>
            </a:r>
            <a:endParaRPr lang="en-US" dirty="0"/>
          </a:p>
        </p:txBody>
      </p:sp>
    </p:spTree>
    <p:extLst>
      <p:ext uri="{BB962C8B-B14F-4D97-AF65-F5344CB8AC3E}">
        <p14:creationId xmlns:p14="http://schemas.microsoft.com/office/powerpoint/2010/main" val="3812340453"/>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1 - </a:t>
            </a:r>
            <a:r>
              <a:rPr lang="en-US" dirty="0"/>
              <a:t>Introducing the Bill and Referral to a </a:t>
            </a:r>
            <a:r>
              <a:rPr lang="en-US" dirty="0" smtClean="0"/>
              <a:t>Committee</a:t>
            </a:r>
            <a:endParaRPr lang="en-US" dirty="0"/>
          </a:p>
        </p:txBody>
      </p:sp>
    </p:spTree>
    <p:extLst>
      <p:ext uri="{BB962C8B-B14F-4D97-AF65-F5344CB8AC3E}">
        <p14:creationId xmlns:p14="http://schemas.microsoft.com/office/powerpoint/2010/main" val="381234045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title"/>
          </p:nvPr>
        </p:nvSpPr>
        <p:spPr>
          <a:xfrm>
            <a:off x="457200" y="274638"/>
            <a:ext cx="8229600" cy="6049962"/>
          </a:xfrm>
        </p:spPr>
        <p:txBody>
          <a:bodyPr/>
          <a:lstStyle/>
          <a:p>
            <a:r>
              <a:rPr lang="en-US" smtClean="0"/>
              <a:t>Previously we read through and analyzed the constitutional language that established the U.S. Congress and the Texas Legislature.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2 - </a:t>
            </a:r>
            <a:r>
              <a:rPr lang="en-US" dirty="0"/>
              <a:t>Committee Action: Hearings and Mark </a:t>
            </a:r>
            <a:r>
              <a:rPr lang="en-US" dirty="0" smtClean="0"/>
              <a:t>Up</a:t>
            </a:r>
            <a:endParaRPr lang="en-US" dirty="0"/>
          </a:p>
        </p:txBody>
      </p:sp>
    </p:spTree>
    <p:extLst>
      <p:ext uri="{BB962C8B-B14F-4D97-AF65-F5344CB8AC3E}">
        <p14:creationId xmlns:p14="http://schemas.microsoft.com/office/powerpoint/2010/main" val="3248372654"/>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3 - </a:t>
            </a:r>
            <a:r>
              <a:rPr lang="en-US" dirty="0"/>
              <a:t>Committee </a:t>
            </a:r>
            <a:r>
              <a:rPr lang="en-US" dirty="0" smtClean="0"/>
              <a:t>Report</a:t>
            </a:r>
            <a:endParaRPr lang="en-US" dirty="0"/>
          </a:p>
        </p:txBody>
      </p:sp>
    </p:spTree>
    <p:extLst>
      <p:ext uri="{BB962C8B-B14F-4D97-AF65-F5344CB8AC3E}">
        <p14:creationId xmlns:p14="http://schemas.microsoft.com/office/powerpoint/2010/main" val="3248372654"/>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4 - </a:t>
            </a:r>
            <a:r>
              <a:rPr lang="en-US" dirty="0"/>
              <a:t>Floor Debate and </a:t>
            </a:r>
            <a:r>
              <a:rPr lang="en-US" dirty="0" smtClean="0"/>
              <a:t>Votes</a:t>
            </a:r>
            <a:endParaRPr lang="en-US" dirty="0"/>
          </a:p>
        </p:txBody>
      </p:sp>
    </p:spTree>
    <p:extLst>
      <p:ext uri="{BB962C8B-B14F-4D97-AF65-F5344CB8AC3E}">
        <p14:creationId xmlns:p14="http://schemas.microsoft.com/office/powerpoint/2010/main" val="3248372654"/>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5 - </a:t>
            </a:r>
            <a:r>
              <a:rPr lang="en-US" dirty="0"/>
              <a:t>Referral to the Other </a:t>
            </a:r>
            <a:r>
              <a:rPr lang="en-US" dirty="0" smtClean="0"/>
              <a:t>Chamber</a:t>
            </a:r>
            <a:endParaRPr lang="en-US" dirty="0"/>
          </a:p>
        </p:txBody>
      </p:sp>
    </p:spTree>
    <p:extLst>
      <p:ext uri="{BB962C8B-B14F-4D97-AF65-F5344CB8AC3E}">
        <p14:creationId xmlns:p14="http://schemas.microsoft.com/office/powerpoint/2010/main" val="3248372654"/>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6 - </a:t>
            </a:r>
            <a:r>
              <a:rPr lang="en-US" dirty="0"/>
              <a:t>Conference on a </a:t>
            </a:r>
            <a:r>
              <a:rPr lang="en-US" dirty="0" smtClean="0"/>
              <a:t>bill</a:t>
            </a:r>
            <a:endParaRPr lang="en-US" dirty="0"/>
          </a:p>
        </p:txBody>
      </p:sp>
    </p:spTree>
    <p:extLst>
      <p:ext uri="{BB962C8B-B14F-4D97-AF65-F5344CB8AC3E}">
        <p14:creationId xmlns:p14="http://schemas.microsoft.com/office/powerpoint/2010/main" val="3248372654"/>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7 - </a:t>
            </a:r>
            <a:r>
              <a:rPr lang="en-US" dirty="0"/>
              <a:t>Action by the </a:t>
            </a:r>
            <a:r>
              <a:rPr lang="en-US" dirty="0" smtClean="0"/>
              <a:t>President</a:t>
            </a:r>
            <a:endParaRPr lang="en-US" dirty="0"/>
          </a:p>
        </p:txBody>
      </p:sp>
    </p:spTree>
    <p:extLst>
      <p:ext uri="{BB962C8B-B14F-4D97-AF65-F5344CB8AC3E}">
        <p14:creationId xmlns:p14="http://schemas.microsoft.com/office/powerpoint/2010/main" val="3681244094"/>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8 - </a:t>
            </a:r>
            <a:r>
              <a:rPr lang="en-US" dirty="0"/>
              <a:t>Overriding a </a:t>
            </a:r>
            <a:r>
              <a:rPr lang="en-US" dirty="0" smtClean="0"/>
              <a:t>Veto</a:t>
            </a:r>
            <a:endParaRPr lang="en-US" dirty="0"/>
          </a:p>
        </p:txBody>
      </p:sp>
    </p:spTree>
    <p:extLst>
      <p:ext uri="{BB962C8B-B14F-4D97-AF65-F5344CB8AC3E}">
        <p14:creationId xmlns:p14="http://schemas.microsoft.com/office/powerpoint/2010/main" val="3681244094"/>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Notice that only the last two steps were mentioned in the Constitution. All the rest have evolved over time, but there is no reason why the steps in the process need to be followed for every bill.</a:t>
            </a:r>
            <a:endParaRPr lang="en-US" dirty="0"/>
          </a:p>
        </p:txBody>
      </p:sp>
    </p:spTree>
    <p:extLst>
      <p:ext uri="{BB962C8B-B14F-4D97-AF65-F5344CB8AC3E}">
        <p14:creationId xmlns:p14="http://schemas.microsoft.com/office/powerpoint/2010/main" val="1737771472"/>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For a look at how different bill passed this year have worked their way through Congress, click on Thomas and open up some of the </a:t>
            </a:r>
            <a:r>
              <a:rPr lang="en-US" dirty="0" smtClean="0">
                <a:hlinkClick r:id="rId2"/>
              </a:rPr>
              <a:t>public laws passed this year</a:t>
            </a:r>
            <a:r>
              <a:rPr lang="en-US" dirty="0" smtClean="0"/>
              <a:t>.</a:t>
            </a:r>
            <a:br>
              <a:rPr lang="en-US" dirty="0" smtClean="0"/>
            </a:br>
            <a:r>
              <a:rPr lang="en-US" dirty="0" smtClean="0"/>
              <a:t/>
            </a:r>
            <a:br>
              <a:rPr lang="en-US" dirty="0" smtClean="0"/>
            </a:br>
            <a:r>
              <a:rPr lang="en-US" dirty="0" smtClean="0"/>
              <a:t>The process varies from bill to bill.</a:t>
            </a:r>
            <a:endParaRPr lang="en-US" dirty="0"/>
          </a:p>
        </p:txBody>
      </p:sp>
    </p:spTree>
    <p:extLst>
      <p:ext uri="{BB962C8B-B14F-4D97-AF65-F5344CB8AC3E}">
        <p14:creationId xmlns:p14="http://schemas.microsoft.com/office/powerpoint/2010/main" val="3681244094"/>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Note the roll committees and parties play in the process.</a:t>
            </a:r>
            <a:endParaRPr lang="en-US" dirty="0"/>
          </a:p>
        </p:txBody>
      </p:sp>
    </p:spTree>
    <p:extLst>
      <p:ext uri="{BB962C8B-B14F-4D97-AF65-F5344CB8AC3E}">
        <p14:creationId xmlns:p14="http://schemas.microsoft.com/office/powerpoint/2010/main" val="173777147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title"/>
          </p:nvPr>
        </p:nvSpPr>
        <p:spPr>
          <a:xfrm>
            <a:off x="457200" y="274638"/>
            <a:ext cx="8229600" cy="6126162"/>
          </a:xfrm>
        </p:spPr>
        <p:txBody>
          <a:bodyPr/>
          <a:lstStyle/>
          <a:p>
            <a:r>
              <a:rPr lang="en-US" dirty="0" smtClean="0"/>
              <a:t>Now we analyze how legislative institutions have </a:t>
            </a:r>
            <a:br>
              <a:rPr lang="en-US" dirty="0" smtClean="0"/>
            </a:br>
            <a:r>
              <a:rPr lang="en-US" dirty="0" smtClean="0"/>
              <a:t>evolved over American history</a:t>
            </a:r>
            <a:r>
              <a:rPr lang="en-US" dirty="0" smtClean="0"/>
              <a:t>. We will look specifically </a:t>
            </a:r>
            <a:r>
              <a:rPr lang="en-US" dirty="0" smtClean="0"/>
              <a:t>how internal institutions have developed over time.</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Here is a bit more detail on committees, parties and Constitutional officers before digging into them more thoroughly.</a:t>
            </a:r>
            <a:endParaRPr lang="en-US" dirty="0"/>
          </a:p>
        </p:txBody>
      </p:sp>
    </p:spTree>
    <p:extLst>
      <p:ext uri="{BB962C8B-B14F-4D97-AF65-F5344CB8AC3E}">
        <p14:creationId xmlns:p14="http://schemas.microsoft.com/office/powerpoint/2010/main" val="1036226478"/>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274638"/>
            <a:ext cx="8229600" cy="5973762"/>
          </a:xfrm>
        </p:spPr>
        <p:txBody>
          <a:bodyPr/>
          <a:lstStyle/>
          <a:p>
            <a:r>
              <a:rPr lang="en-US" smtClean="0"/>
              <a:t>Political Parties</a:t>
            </a: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3"/>
          <p:cNvSpPr>
            <a:spLocks noGrp="1"/>
          </p:cNvSpPr>
          <p:nvPr>
            <p:ph type="title"/>
          </p:nvPr>
        </p:nvSpPr>
        <p:spPr>
          <a:xfrm>
            <a:off x="457200" y="274638"/>
            <a:ext cx="8229600" cy="6126162"/>
          </a:xfrm>
        </p:spPr>
        <p:txBody>
          <a:bodyPr/>
          <a:lstStyle/>
          <a:p>
            <a:r>
              <a:rPr lang="en-US" smtClean="0"/>
              <a:t>Political Parties are the dominant organizing feature in the United States Congress. They are less important in the Texas Legislature due to the strength of the Speaker and Lieutenant Governor.</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3"/>
          <p:cNvSpPr>
            <a:spLocks noGrp="1"/>
          </p:cNvSpPr>
          <p:nvPr>
            <p:ph type="title"/>
          </p:nvPr>
        </p:nvSpPr>
        <p:spPr>
          <a:xfrm>
            <a:off x="457200" y="274638"/>
            <a:ext cx="8229600" cy="6126162"/>
          </a:xfrm>
        </p:spPr>
        <p:txBody>
          <a:bodyPr/>
          <a:lstStyle/>
          <a:p>
            <a:r>
              <a:rPr lang="en-US" smtClean="0"/>
              <a:t>Political Parties date to the early days of Congress and helped members organize to either support of oppose the policies of the Washington Administration.</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74638"/>
            <a:ext cx="8229600" cy="6126162"/>
          </a:xfrm>
        </p:spPr>
        <p:txBody>
          <a:bodyPr/>
          <a:lstStyle/>
          <a:p>
            <a:r>
              <a:rPr lang="en-US" smtClean="0"/>
              <a:t>Currently almost all members of Congress are members of either the Democratic or Republican Parties.</a:t>
            </a: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274638"/>
            <a:ext cx="8229600" cy="6126162"/>
          </a:xfrm>
        </p:spPr>
        <p:txBody>
          <a:bodyPr/>
          <a:lstStyle/>
          <a:p>
            <a:r>
              <a:rPr lang="en-US" smtClean="0"/>
              <a:t>Committees</a:t>
            </a: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74638"/>
            <a:ext cx="8229600" cy="6126162"/>
          </a:xfrm>
        </p:spPr>
        <p:txBody>
          <a:bodyPr/>
          <a:lstStyle/>
          <a:p>
            <a:r>
              <a:rPr lang="en-US" dirty="0" smtClean="0"/>
              <a:t>There are four types</a:t>
            </a:r>
            <a:br>
              <a:rPr lang="en-US" dirty="0" smtClean="0"/>
            </a:br>
            <a:r>
              <a:rPr lang="en-US" dirty="0" smtClean="0"/>
              <a:t/>
            </a:r>
            <a:br>
              <a:rPr lang="en-US" dirty="0" smtClean="0"/>
            </a:br>
            <a:r>
              <a:rPr lang="en-US" dirty="0" smtClean="0">
                <a:hlinkClick r:id="rId2"/>
              </a:rPr>
              <a:t>Standing Committees</a:t>
            </a:r>
            <a:r>
              <a:rPr lang="en-US" dirty="0" smtClean="0"/>
              <a:t/>
            </a:r>
            <a:br>
              <a:rPr lang="en-US" dirty="0" smtClean="0"/>
            </a:br>
            <a:r>
              <a:rPr lang="en-US" dirty="0" smtClean="0">
                <a:hlinkClick r:id="rId3"/>
              </a:rPr>
              <a:t>Joint Committees</a:t>
            </a:r>
            <a:r>
              <a:rPr lang="en-US" dirty="0" smtClean="0"/>
              <a:t/>
            </a:r>
            <a:br>
              <a:rPr lang="en-US" dirty="0" smtClean="0"/>
            </a:br>
            <a:r>
              <a:rPr lang="en-US" dirty="0" smtClean="0">
                <a:hlinkClick r:id="rId4"/>
              </a:rPr>
              <a:t>Special Committees</a:t>
            </a:r>
            <a:r>
              <a:rPr lang="en-US" dirty="0" smtClean="0"/>
              <a:t/>
            </a:r>
            <a:br>
              <a:rPr lang="en-US" dirty="0" smtClean="0"/>
            </a:br>
            <a:r>
              <a:rPr lang="en-US" dirty="0" smtClean="0">
                <a:hlinkClick r:id="rId5"/>
              </a:rPr>
              <a:t>Conference Committees</a:t>
            </a:r>
            <a:endParaRPr lang="en-US" dirty="0" smtClean="0"/>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p:cNvSpPr>
            <a:spLocks noGrp="1"/>
          </p:cNvSpPr>
          <p:nvPr>
            <p:ph type="title"/>
          </p:nvPr>
        </p:nvSpPr>
        <p:spPr>
          <a:xfrm>
            <a:off x="457200" y="274638"/>
            <a:ext cx="8229600" cy="6126162"/>
          </a:xfrm>
        </p:spPr>
        <p:txBody>
          <a:bodyPr/>
          <a:lstStyle/>
          <a:p>
            <a:r>
              <a:rPr lang="en-US" smtClean="0"/>
              <a:t>Standing Committees are the most important. Consider them to be sub-groups within Congress that allow members to focus on specific issues that are important to the member. </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3"/>
          <p:cNvSpPr>
            <a:spLocks noGrp="1"/>
          </p:cNvSpPr>
          <p:nvPr>
            <p:ph type="title"/>
          </p:nvPr>
        </p:nvSpPr>
        <p:spPr>
          <a:xfrm>
            <a:off x="457200" y="274638"/>
            <a:ext cx="8229600" cy="6126162"/>
          </a:xfrm>
        </p:spPr>
        <p:txBody>
          <a:bodyPr/>
          <a:lstStyle/>
          <a:p>
            <a:r>
              <a:rPr lang="en-US" smtClean="0"/>
              <a:t>They play a role in the drafting of legislation. Therefore it is essential for members of Congress to get on committees that allows them to impact policies that affect their constituents, party and supporters.</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title"/>
          </p:nvPr>
        </p:nvSpPr>
        <p:spPr>
          <a:xfrm>
            <a:off x="457200" y="274638"/>
            <a:ext cx="8229600" cy="6126162"/>
          </a:xfrm>
        </p:spPr>
        <p:txBody>
          <a:bodyPr/>
          <a:lstStyle/>
          <a:p>
            <a:r>
              <a:rPr lang="en-US" smtClean="0"/>
              <a:t>Note: Whoever has control over committees, has control over the legislature. Who ever wants to get on a particular committee has to do what that person or institution wants.</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a:xfrm>
            <a:off x="457200" y="274638"/>
            <a:ext cx="8229600" cy="6049962"/>
          </a:xfrm>
        </p:spPr>
        <p:txBody>
          <a:bodyPr/>
          <a:lstStyle/>
          <a:p>
            <a:r>
              <a:rPr lang="en-US" dirty="0" smtClean="0"/>
              <a:t>We will try to understand how power flows within the institution. Who or what is actually in charge of </a:t>
            </a:r>
            <a:r>
              <a:rPr lang="en-US" dirty="0" smtClean="0"/>
              <a:t>it. </a:t>
            </a:r>
            <a:endParaRPr lang="en-US" dirty="0"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3"/>
          <p:cNvSpPr>
            <a:spLocks noGrp="1"/>
          </p:cNvSpPr>
          <p:nvPr>
            <p:ph type="title"/>
          </p:nvPr>
        </p:nvSpPr>
        <p:spPr>
          <a:xfrm>
            <a:off x="457200" y="274638"/>
            <a:ext cx="8229600" cy="6126162"/>
          </a:xfrm>
        </p:spPr>
        <p:txBody>
          <a:bodyPr/>
          <a:lstStyle/>
          <a:p>
            <a:r>
              <a:rPr lang="en-US" smtClean="0"/>
              <a:t>As we will see, in the U.S. Congress political parties have this control, and in the Texas Legislature leaders of each chamber (the Speaker and the Lieutenant Governor) do. </a:t>
            </a: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274638"/>
            <a:ext cx="8229600" cy="6126162"/>
          </a:xfrm>
        </p:spPr>
        <p:txBody>
          <a:bodyPr/>
          <a:lstStyle/>
          <a:p>
            <a:r>
              <a:rPr lang="en-US" smtClean="0"/>
              <a:t>The Speaker of the House</a:t>
            </a:r>
            <a:br>
              <a:rPr lang="en-US" smtClean="0"/>
            </a:br>
            <a:r>
              <a:rPr lang="en-US" smtClean="0"/>
              <a:t/>
            </a:r>
            <a:br>
              <a:rPr lang="en-US" smtClean="0"/>
            </a:br>
            <a:r>
              <a:rPr lang="en-US" smtClean="0"/>
              <a:t>The President of the Senate</a:t>
            </a: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274638"/>
            <a:ext cx="8229600" cy="5973762"/>
          </a:xfrm>
        </p:spPr>
        <p:txBody>
          <a:bodyPr/>
          <a:lstStyle/>
          <a:p>
            <a:r>
              <a:rPr lang="en-US" smtClean="0"/>
              <a:t>While the each Constitution does establish a presiding officer in each chamber (Speaker of the House and President of the Senate), that position does not necessarily control the institution.</a:t>
            </a:r>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3"/>
          <p:cNvSpPr>
            <a:spLocks noGrp="1"/>
          </p:cNvSpPr>
          <p:nvPr>
            <p:ph type="title"/>
          </p:nvPr>
        </p:nvSpPr>
        <p:spPr>
          <a:xfrm>
            <a:off x="457200" y="274638"/>
            <a:ext cx="8229600" cy="6126162"/>
          </a:xfrm>
        </p:spPr>
        <p:txBody>
          <a:bodyPr/>
          <a:lstStyle/>
          <a:p>
            <a:r>
              <a:rPr lang="en-US" smtClean="0"/>
              <a:t>As we know from the Constitution, the House of Representatives in both </a:t>
            </a:r>
            <a:r>
              <a:rPr lang="en-US" smtClean="0">
                <a:hlinkClick r:id="rId3"/>
              </a:rPr>
              <a:t>Texas</a:t>
            </a:r>
            <a:r>
              <a:rPr lang="en-US" smtClean="0"/>
              <a:t> and the </a:t>
            </a:r>
            <a:r>
              <a:rPr lang="en-US" smtClean="0">
                <a:hlinkClick r:id="rId4"/>
              </a:rPr>
              <a:t>United States </a:t>
            </a:r>
            <a:r>
              <a:rPr lang="en-US" smtClean="0"/>
              <a:t>is headed by a Speaker. </a:t>
            </a:r>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title"/>
          </p:nvPr>
        </p:nvSpPr>
        <p:spPr>
          <a:xfrm>
            <a:off x="457200" y="274638"/>
            <a:ext cx="8229600" cy="6126162"/>
          </a:xfrm>
        </p:spPr>
        <p:txBody>
          <a:bodyPr/>
          <a:lstStyle/>
          <a:p>
            <a:r>
              <a:rPr lang="en-US" smtClean="0"/>
              <a:t>The United States Senate is headed by the President of the Senate who is also the Vice President in the executive branch. </a:t>
            </a:r>
            <a:br>
              <a:rPr lang="en-US" smtClean="0"/>
            </a:br>
            <a:r>
              <a:rPr lang="en-US" smtClean="0"/>
              <a:t/>
            </a:r>
            <a:br>
              <a:rPr lang="en-US" smtClean="0"/>
            </a:br>
            <a:r>
              <a:rPr lang="en-US" smtClean="0"/>
              <a:t>The Texas Senate is headed by the Lieutenant Governor, who is also called the President of the Senate.   </a:t>
            </a:r>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3"/>
          <p:cNvSpPr>
            <a:spLocks noGrp="1"/>
          </p:cNvSpPr>
          <p:nvPr>
            <p:ph type="title"/>
          </p:nvPr>
        </p:nvSpPr>
        <p:spPr>
          <a:xfrm>
            <a:off x="457200" y="274638"/>
            <a:ext cx="8229600" cy="6126162"/>
          </a:xfrm>
        </p:spPr>
        <p:txBody>
          <a:bodyPr/>
          <a:lstStyle/>
          <a:p>
            <a:r>
              <a:rPr lang="en-US" smtClean="0"/>
              <a:t>These are the only positions on each level of government that serve in two branches, though there is a dispute about whether each is primarily a legislative or executive office.</a:t>
            </a:r>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274638"/>
            <a:ext cx="8229600" cy="6126162"/>
          </a:xfrm>
        </p:spPr>
        <p:txBody>
          <a:bodyPr/>
          <a:lstStyle/>
          <a:p>
            <a:r>
              <a:rPr lang="en-US" smtClean="0"/>
              <a:t>The Rank and File</a:t>
            </a:r>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3"/>
          <p:cNvSpPr>
            <a:spLocks noGrp="1"/>
          </p:cNvSpPr>
          <p:nvPr>
            <p:ph type="title"/>
          </p:nvPr>
        </p:nvSpPr>
        <p:spPr>
          <a:xfrm>
            <a:off x="457200" y="274638"/>
            <a:ext cx="8229600" cy="6126162"/>
          </a:xfrm>
        </p:spPr>
        <p:txBody>
          <a:bodyPr/>
          <a:lstStyle/>
          <a:p>
            <a:r>
              <a:rPr lang="en-US" smtClean="0"/>
              <a:t>We will also look at the evolving nature of individual Representatives and Senators. </a:t>
            </a:r>
            <a:br>
              <a:rPr lang="en-US" smtClean="0"/>
            </a:br>
            <a:r>
              <a:rPr lang="en-US" smtClean="0"/>
              <a:t/>
            </a:r>
            <a:br>
              <a:rPr lang="en-US" smtClean="0"/>
            </a:br>
            <a:r>
              <a:rPr lang="en-US" smtClean="0"/>
              <a:t>We will come to terms with the dominant goals of members of Congress and how this influences behavior.</a:t>
            </a: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74638"/>
            <a:ext cx="8229600" cy="5973762"/>
          </a:xfrm>
        </p:spPr>
        <p:txBody>
          <a:bodyPr/>
          <a:lstStyle/>
          <a:p>
            <a:r>
              <a:rPr lang="en-US" smtClean="0"/>
              <a:t>These Goals Are: </a:t>
            </a:r>
            <a:br>
              <a:rPr lang="en-US" smtClean="0"/>
            </a:br>
            <a:r>
              <a:rPr lang="en-US" smtClean="0"/>
              <a:t/>
            </a:r>
            <a:br>
              <a:rPr lang="en-US" smtClean="0"/>
            </a:br>
            <a:r>
              <a:rPr lang="en-US" smtClean="0"/>
              <a:t>Reelection</a:t>
            </a:r>
            <a:br>
              <a:rPr lang="en-US" smtClean="0"/>
            </a:br>
            <a:r>
              <a:rPr lang="en-US" smtClean="0"/>
              <a:t>Public Policy</a:t>
            </a:r>
            <a:br>
              <a:rPr lang="en-US" smtClean="0"/>
            </a:br>
            <a:r>
              <a:rPr lang="en-US" smtClean="0"/>
              <a:t>Leadership</a:t>
            </a:r>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274638"/>
            <a:ext cx="8229600" cy="5821362"/>
          </a:xfrm>
        </p:spPr>
        <p:txBody>
          <a:bodyPr/>
          <a:lstStyle/>
          <a:p>
            <a:r>
              <a:rPr lang="en-US" smtClean="0"/>
              <a:t>Now for more detail on each</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The two dominant institutions are </a:t>
            </a:r>
            <a:r>
              <a:rPr lang="en-US" dirty="0" smtClean="0">
                <a:hlinkClick r:id="rId3"/>
              </a:rPr>
              <a:t>political parties</a:t>
            </a:r>
            <a:r>
              <a:rPr lang="en-US" dirty="0" smtClean="0"/>
              <a:t> </a:t>
            </a:r>
            <a:r>
              <a:rPr lang="en-US" dirty="0" smtClean="0"/>
              <a:t>and </a:t>
            </a:r>
            <a:r>
              <a:rPr lang="en-US" dirty="0" smtClean="0">
                <a:hlinkClick r:id="rId4"/>
              </a:rPr>
              <a:t>standing </a:t>
            </a:r>
            <a:r>
              <a:rPr lang="en-US" dirty="0">
                <a:hlinkClick r:id="rId4"/>
              </a:rPr>
              <a:t>c</a:t>
            </a:r>
            <a:r>
              <a:rPr lang="en-US" dirty="0" smtClean="0">
                <a:hlinkClick r:id="rId4"/>
              </a:rPr>
              <a:t>ommittees</a:t>
            </a:r>
            <a:r>
              <a:rPr lang="en-US" dirty="0" smtClean="0"/>
              <a:t>. </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3"/>
          <p:cNvSpPr>
            <a:spLocks noGrp="1"/>
          </p:cNvSpPr>
          <p:nvPr>
            <p:ph type="title"/>
          </p:nvPr>
        </p:nvSpPr>
        <p:spPr>
          <a:xfrm>
            <a:off x="457200" y="274638"/>
            <a:ext cx="8229600" cy="6126162"/>
          </a:xfrm>
        </p:spPr>
        <p:txBody>
          <a:bodyPr/>
          <a:lstStyle/>
          <a:p>
            <a:r>
              <a:rPr lang="en-US" smtClean="0"/>
              <a:t>1 – Political Parties </a:t>
            </a: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3"/>
          <p:cNvSpPr>
            <a:spLocks noGrp="1"/>
          </p:cNvSpPr>
          <p:nvPr>
            <p:ph type="title"/>
          </p:nvPr>
        </p:nvSpPr>
        <p:spPr>
          <a:xfrm>
            <a:off x="457200" y="274638"/>
            <a:ext cx="8229600" cy="6049962"/>
          </a:xfrm>
        </p:spPr>
        <p:txBody>
          <a:bodyPr/>
          <a:lstStyle/>
          <a:p>
            <a:pPr eaLnBrk="1" hangingPunct="1"/>
            <a:r>
              <a:rPr lang="en-US" smtClean="0"/>
              <a:t>Political Parties</a:t>
            </a:r>
            <a:br>
              <a:rPr lang="en-US" smtClean="0"/>
            </a:br>
            <a:r>
              <a:rPr lang="en-US" smtClean="0"/>
              <a:t/>
            </a:r>
            <a:br>
              <a:rPr lang="en-US" smtClean="0"/>
            </a:br>
            <a:r>
              <a:rPr lang="en-US" smtClean="0"/>
              <a:t>The key organizing </a:t>
            </a:r>
            <a:br>
              <a:rPr lang="en-US" smtClean="0"/>
            </a:br>
            <a:r>
              <a:rPr lang="en-US" smtClean="0"/>
              <a:t>feature of the U.S. Congress</a:t>
            </a:r>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274638"/>
            <a:ext cx="8229600" cy="6126162"/>
          </a:xfrm>
        </p:spPr>
        <p:txBody>
          <a:bodyPr/>
          <a:lstStyle/>
          <a:p>
            <a:r>
              <a:rPr lang="en-US" smtClean="0"/>
              <a:t>Parties are responsible for:</a:t>
            </a:r>
            <a:br>
              <a:rPr lang="en-US" smtClean="0"/>
            </a:br>
            <a:r>
              <a:rPr lang="en-US" smtClean="0"/>
              <a:t/>
            </a:r>
            <a:br>
              <a:rPr lang="en-US" smtClean="0"/>
            </a:br>
            <a:r>
              <a:rPr lang="en-US" smtClean="0"/>
              <a:t>Recruiting Candidates</a:t>
            </a:r>
            <a:br>
              <a:rPr lang="en-US" smtClean="0"/>
            </a:br>
            <a:r>
              <a:rPr lang="en-US" smtClean="0"/>
              <a:t>Funding Campaigns</a:t>
            </a:r>
            <a:br>
              <a:rPr lang="en-US" smtClean="0"/>
            </a:br>
            <a:r>
              <a:rPr lang="en-US" smtClean="0"/>
              <a:t>Organizing Campaigns</a:t>
            </a:r>
            <a:br>
              <a:rPr lang="en-US" smtClean="0"/>
            </a:br>
            <a:r>
              <a:rPr lang="en-US" smtClean="0"/>
              <a:t>Staffing Committees</a:t>
            </a:r>
            <a:br>
              <a:rPr lang="en-US" smtClean="0"/>
            </a:br>
            <a:r>
              <a:rPr lang="en-US" smtClean="0"/>
              <a:t> Setting the Congressional Agenda</a:t>
            </a: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274638"/>
            <a:ext cx="8229600" cy="6126162"/>
          </a:xfrm>
        </p:spPr>
        <p:txBody>
          <a:bodyPr/>
          <a:lstStyle/>
          <a:p>
            <a:r>
              <a:rPr lang="en-US" smtClean="0"/>
              <a:t>Parties are far more important in the United States Congress than in the Texas Legislature. </a:t>
            </a:r>
            <a:br>
              <a:rPr lang="en-US" smtClean="0"/>
            </a:br>
            <a:r>
              <a:rPr lang="en-US" smtClean="0"/>
              <a:t/>
            </a:r>
            <a:br>
              <a:rPr lang="en-US" smtClean="0"/>
            </a:br>
            <a:r>
              <a:rPr lang="en-US" smtClean="0"/>
              <a:t>Texas had a long history as a one party state, but parties are becoming more important in the legislature.</a:t>
            </a:r>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274638"/>
            <a:ext cx="8229600" cy="5973762"/>
          </a:xfrm>
        </p:spPr>
        <p:txBody>
          <a:bodyPr/>
          <a:lstStyle/>
          <a:p>
            <a:r>
              <a:rPr lang="en-US" smtClean="0"/>
              <a:t>In the U.S. Congress parties are referred to as “caucuses” and “conferences.”</a:t>
            </a:r>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3"/>
          <p:cNvSpPr>
            <a:spLocks noGrp="1"/>
          </p:cNvSpPr>
          <p:nvPr>
            <p:ph type="title"/>
          </p:nvPr>
        </p:nvSpPr>
        <p:spPr>
          <a:xfrm>
            <a:off x="457200" y="274638"/>
            <a:ext cx="8229600" cy="6126162"/>
          </a:xfrm>
        </p:spPr>
        <p:txBody>
          <a:bodyPr/>
          <a:lstStyle/>
          <a:p>
            <a:r>
              <a:rPr lang="en-US" smtClean="0"/>
              <a:t/>
            </a:r>
            <a:br>
              <a:rPr lang="en-US" smtClean="0"/>
            </a:br>
            <a:r>
              <a:rPr lang="en-US" smtClean="0"/>
              <a:t/>
            </a:r>
            <a:br>
              <a:rPr lang="en-US" smtClean="0"/>
            </a:br>
            <a:r>
              <a:rPr lang="en-US" smtClean="0"/>
              <a:t/>
            </a:r>
            <a:br>
              <a:rPr lang="en-US" smtClean="0"/>
            </a:br>
            <a:r>
              <a:rPr lang="en-US" smtClean="0"/>
              <a:t/>
            </a:r>
            <a:br>
              <a:rPr lang="en-US" smtClean="0"/>
            </a:br>
            <a:r>
              <a:rPr lang="en-US" smtClean="0">
                <a:hlinkClick r:id="rId3"/>
              </a:rPr>
              <a:t>House Democratic Caucus</a:t>
            </a:r>
            <a:r>
              <a:rPr lang="en-US" smtClean="0"/>
              <a:t/>
            </a:r>
            <a:br>
              <a:rPr lang="en-US" smtClean="0"/>
            </a:br>
            <a:r>
              <a:rPr lang="en-US" smtClean="0">
                <a:hlinkClick r:id="rId4"/>
              </a:rPr>
              <a:t>House Republican Conference</a:t>
            </a:r>
            <a:r>
              <a:rPr lang="en-US" smtClean="0"/>
              <a:t/>
            </a:r>
            <a:br>
              <a:rPr lang="en-US" smtClean="0"/>
            </a:br>
            <a:r>
              <a:rPr lang="en-US" smtClean="0"/>
              <a:t/>
            </a:r>
            <a:br>
              <a:rPr lang="en-US" smtClean="0"/>
            </a:br>
            <a:r>
              <a:rPr lang="en-US" smtClean="0"/>
              <a:t> </a:t>
            </a:r>
            <a:r>
              <a:rPr lang="en-US" smtClean="0">
                <a:hlinkClick r:id="rId5"/>
              </a:rPr>
              <a:t>Senate Democratic Caucus</a:t>
            </a:r>
            <a:r>
              <a:rPr lang="en-US" smtClean="0"/>
              <a:t/>
            </a:r>
            <a:br>
              <a:rPr lang="en-US" smtClean="0"/>
            </a:br>
            <a:r>
              <a:rPr lang="en-US" smtClean="0">
                <a:hlinkClick r:id="rId6"/>
              </a:rPr>
              <a:t>Senate Republican Conference </a:t>
            </a:r>
            <a:r>
              <a:rPr lang="en-US" smtClean="0"/>
              <a:t/>
            </a:r>
            <a:br>
              <a:rPr lang="en-US" smtClean="0"/>
            </a:br>
            <a:r>
              <a:rPr lang="en-US" smtClean="0"/>
              <a:t/>
            </a:r>
            <a:br>
              <a:rPr lang="en-US" smtClean="0"/>
            </a:br>
            <a:r>
              <a:rPr lang="en-US" smtClean="0"/>
              <a:t/>
            </a:r>
            <a:br>
              <a:rPr lang="en-US" smtClean="0"/>
            </a:br>
            <a:r>
              <a:rPr lang="en-US" smtClean="0"/>
              <a:t/>
            </a:r>
            <a:br>
              <a:rPr lang="en-US" smtClean="0"/>
            </a:br>
            <a:endParaRPr lang="en-US" smtClean="0"/>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274638"/>
            <a:ext cx="8229600" cy="6126162"/>
          </a:xfrm>
        </p:spPr>
        <p:txBody>
          <a:bodyPr/>
          <a:lstStyle/>
          <a:p>
            <a:r>
              <a:rPr lang="en-US" smtClean="0"/>
              <a:t>Parties were not held in favor by the framers of the Constitution, nevertheless two founders were responsible for the establishment of the first two parties.</a:t>
            </a:r>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457200" y="274638"/>
            <a:ext cx="8229600" cy="6049962"/>
          </a:xfrm>
        </p:spPr>
        <p:txBody>
          <a:bodyPr/>
          <a:lstStyle/>
          <a:p>
            <a:r>
              <a:rPr lang="en-US" smtClean="0"/>
              <a:t>Alexander Hamilton: </a:t>
            </a:r>
            <a:br>
              <a:rPr lang="en-US" smtClean="0"/>
            </a:br>
            <a:r>
              <a:rPr lang="en-US" smtClean="0"/>
              <a:t>The Federalist Party</a:t>
            </a:r>
            <a:br>
              <a:rPr lang="en-US" smtClean="0"/>
            </a:br>
            <a:r>
              <a:rPr lang="en-US" smtClean="0"/>
              <a:t/>
            </a:r>
            <a:br>
              <a:rPr lang="en-US" smtClean="0"/>
            </a:br>
            <a:r>
              <a:rPr lang="en-US" smtClean="0"/>
              <a:t>Thomas Jefferson: </a:t>
            </a:r>
            <a:br>
              <a:rPr lang="en-US" smtClean="0"/>
            </a:br>
            <a:r>
              <a:rPr lang="en-US" smtClean="0"/>
              <a:t>The Democrat-Republican Party</a:t>
            </a:r>
          </a:p>
        </p:txBody>
      </p: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57200" y="274638"/>
            <a:ext cx="8229600" cy="6126162"/>
          </a:xfrm>
        </p:spPr>
        <p:txBody>
          <a:bodyPr/>
          <a:lstStyle/>
          <a:p>
            <a:r>
              <a:rPr lang="en-US" smtClean="0"/>
              <a:t>Washington opposed them.</a:t>
            </a:r>
            <a:br>
              <a:rPr lang="en-US" smtClean="0"/>
            </a:br>
            <a:r>
              <a:rPr lang="en-US" smtClean="0"/>
              <a:t/>
            </a:r>
            <a:br>
              <a:rPr lang="en-US" smtClean="0"/>
            </a:br>
            <a:r>
              <a:rPr lang="en-US" smtClean="0"/>
              <a:t>He argued that their existence would only lead to further contentiousness in society. Other claimed that he simply didn’t like there to be an opposition party. </a:t>
            </a:r>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274638"/>
            <a:ext cx="8229600" cy="6049962"/>
          </a:xfrm>
        </p:spPr>
        <p:txBody>
          <a:bodyPr/>
          <a:lstStyle/>
          <a:p>
            <a:r>
              <a:rPr lang="en-US" dirty="0" smtClean="0">
                <a:hlinkClick r:id="rId2"/>
              </a:rPr>
              <a:t>His Farewell Address</a:t>
            </a:r>
            <a:endParaRPr lang="en-US" dirty="0" smtClean="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3"/>
          <p:cNvSpPr>
            <a:spLocks noGrp="1"/>
          </p:cNvSpPr>
          <p:nvPr>
            <p:ph type="title"/>
          </p:nvPr>
        </p:nvSpPr>
        <p:spPr>
          <a:xfrm>
            <a:off x="457200" y="274638"/>
            <a:ext cx="8229600" cy="6126162"/>
          </a:xfrm>
        </p:spPr>
        <p:txBody>
          <a:bodyPr/>
          <a:lstStyle/>
          <a:p>
            <a:r>
              <a:rPr lang="en-US" dirty="0" smtClean="0"/>
              <a:t>Note that neither </a:t>
            </a:r>
            <a:r>
              <a:rPr lang="en-US" dirty="0" smtClean="0"/>
              <a:t>political parties nor committees are mentioned in the United States Constitution. But each has evolved into critically important power centers in Congress. </a:t>
            </a:r>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274638"/>
            <a:ext cx="8229600" cy="6126162"/>
          </a:xfrm>
        </p:spPr>
        <p:txBody>
          <a:bodyPr/>
          <a:lstStyle/>
          <a:p>
            <a:r>
              <a:rPr lang="en-US" smtClean="0"/>
              <a:t>Contemporary commentators argue that political parties are necessary in order for Congress to function at all and to overcome the impediments created by the checks and balances. </a:t>
            </a:r>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57200" y="274638"/>
            <a:ext cx="8229600" cy="6126162"/>
          </a:xfrm>
        </p:spPr>
        <p:txBody>
          <a:bodyPr/>
          <a:lstStyle/>
          <a:p>
            <a:r>
              <a:rPr lang="en-US" smtClean="0"/>
              <a:t>Two important terms</a:t>
            </a:r>
            <a:br>
              <a:rPr lang="en-US" smtClean="0"/>
            </a:br>
            <a:r>
              <a:rPr lang="en-US" smtClean="0"/>
              <a:t/>
            </a:r>
            <a:br>
              <a:rPr lang="en-US" smtClean="0"/>
            </a:br>
            <a:r>
              <a:rPr lang="en-US" smtClean="0"/>
              <a:t>Unified Government</a:t>
            </a:r>
            <a:br>
              <a:rPr lang="en-US" smtClean="0"/>
            </a:br>
            <a:r>
              <a:rPr lang="en-US" smtClean="0"/>
              <a:t>Divided Government</a:t>
            </a:r>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274638"/>
            <a:ext cx="8229600" cy="6126162"/>
          </a:xfrm>
        </p:spPr>
        <p:txBody>
          <a:bodyPr/>
          <a:lstStyle/>
          <a:p>
            <a:r>
              <a:rPr lang="en-US" smtClean="0"/>
              <a:t>Unified Government: </a:t>
            </a:r>
            <a:br>
              <a:rPr lang="en-US" smtClean="0"/>
            </a:br>
            <a:r>
              <a:rPr lang="en-US" smtClean="0"/>
              <a:t/>
            </a:r>
            <a:br>
              <a:rPr lang="en-US" smtClean="0"/>
            </a:br>
            <a:r>
              <a:rPr lang="en-US" smtClean="0"/>
              <a:t>The term used to describe periods when one party controls both the legislative and executive branches. It is assumed that during these times, it is easier for legislation to be passed, and for the executive to be free from investigative activites.</a:t>
            </a:r>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457200" y="274638"/>
            <a:ext cx="8229600" cy="6126162"/>
          </a:xfrm>
        </p:spPr>
        <p:txBody>
          <a:bodyPr/>
          <a:lstStyle/>
          <a:p>
            <a:r>
              <a:rPr lang="en-US" smtClean="0"/>
              <a:t>Having the two elected institutions dominated by groups of individuals committed to the same policies and principles makes it easier for policy to be passed into law.</a:t>
            </a:r>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457200" y="274638"/>
            <a:ext cx="8229600" cy="6126162"/>
          </a:xfrm>
        </p:spPr>
        <p:txBody>
          <a:bodyPr/>
          <a:lstStyle/>
          <a:p>
            <a:r>
              <a:rPr lang="en-US" smtClean="0"/>
              <a:t>It then allows the general population to evaluate the policies and determine whether they approve or disapprove of it. </a:t>
            </a:r>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457200" y="274638"/>
            <a:ext cx="8229600" cy="6126162"/>
          </a:xfrm>
        </p:spPr>
        <p:txBody>
          <a:bodyPr/>
          <a:lstStyle/>
          <a:p>
            <a:r>
              <a:rPr lang="en-US" smtClean="0"/>
              <a:t>Proponents of unified party control of government argue that it provides the only opportunity for  a democratic choice to be made by the general population. </a:t>
            </a:r>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57200" y="274638"/>
            <a:ext cx="8229600" cy="6126162"/>
          </a:xfrm>
        </p:spPr>
        <p:txBody>
          <a:bodyPr/>
          <a:lstStyle/>
          <a:p>
            <a:r>
              <a:rPr lang="en-US" smtClean="0"/>
              <a:t>Divided Government</a:t>
            </a:r>
            <a:br>
              <a:rPr lang="en-US" smtClean="0"/>
            </a:br>
            <a:r>
              <a:rPr lang="en-US" smtClean="0"/>
              <a:t/>
            </a:r>
            <a:br>
              <a:rPr lang="en-US" smtClean="0"/>
            </a:br>
            <a:r>
              <a:rPr lang="en-US" smtClean="0"/>
              <a:t>The period when one party controls the legislative branch and the other controls the executive branch. It is assumed that it becomes more difficult to pass laws and  to effectively implement policy.</a:t>
            </a:r>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457200" y="274638"/>
            <a:ext cx="8229600" cy="6126162"/>
          </a:xfrm>
        </p:spPr>
        <p:txBody>
          <a:bodyPr/>
          <a:lstStyle/>
          <a:p>
            <a:r>
              <a:rPr lang="en-US" smtClean="0"/>
              <a:t>Divided government is favored by those who wish to minimize governmental action.</a:t>
            </a:r>
          </a:p>
        </p:txBody>
      </p:sp>
    </p:spTree>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457200" y="274638"/>
            <a:ext cx="8229600" cy="6126162"/>
          </a:xfrm>
        </p:spPr>
        <p:txBody>
          <a:bodyPr/>
          <a:lstStyle/>
          <a:p>
            <a:r>
              <a:rPr lang="en-US" smtClean="0"/>
              <a:t>Although 3 out of the 4 most recent sessions of Congress have been unified, </a:t>
            </a:r>
            <a:r>
              <a:rPr lang="en-US" smtClean="0">
                <a:hlinkClick r:id="rId3"/>
              </a:rPr>
              <a:t>divided government </a:t>
            </a:r>
            <a:r>
              <a:rPr lang="en-US" smtClean="0"/>
              <a:t>has been the rule recently. </a:t>
            </a:r>
          </a:p>
        </p:txBody>
      </p:sp>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3"/>
          <p:cNvSpPr>
            <a:spLocks noGrp="1"/>
          </p:cNvSpPr>
          <p:nvPr>
            <p:ph type="title"/>
          </p:nvPr>
        </p:nvSpPr>
        <p:spPr>
          <a:xfrm>
            <a:off x="457200" y="274638"/>
            <a:ext cx="8229600" cy="6126162"/>
          </a:xfrm>
        </p:spPr>
        <p:txBody>
          <a:bodyPr/>
          <a:lstStyle/>
          <a:p>
            <a:r>
              <a:rPr lang="en-US" smtClean="0"/>
              <a:t/>
            </a:r>
            <a:br>
              <a:rPr lang="en-US" smtClean="0"/>
            </a:br>
            <a:r>
              <a:rPr lang="en-US" smtClean="0"/>
              <a:t>The United States Congress is dominated by two political parties which are organized as caucuses.</a:t>
            </a:r>
            <a:br>
              <a:rPr lang="en-US" smtClean="0"/>
            </a:br>
            <a:r>
              <a:rPr lang="en-US" smtClean="0"/>
              <a:t/>
            </a:r>
            <a:br>
              <a:rPr lang="en-US" smtClean="0"/>
            </a:br>
            <a:r>
              <a:rPr lang="en-US" smtClean="0"/>
              <a:t>The Democratic Caucus.</a:t>
            </a:r>
            <a:br>
              <a:rPr lang="en-US" smtClean="0"/>
            </a:br>
            <a:r>
              <a:rPr lang="en-US" smtClean="0"/>
              <a:t>The Republican Conference.</a:t>
            </a:r>
            <a:br>
              <a:rPr lang="en-US" smtClean="0"/>
            </a:br>
            <a:endParaRPr lang="en-US" smtClean="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274638"/>
            <a:ext cx="8229600" cy="5973762"/>
          </a:xfrm>
        </p:spPr>
        <p:txBody>
          <a:bodyPr/>
          <a:lstStyle/>
          <a:p>
            <a:r>
              <a:rPr lang="en-US" dirty="0" smtClean="0"/>
              <a:t>Parties are useful. They help recruit and run candidates for office and organize the House and Senate once they are elected</a:t>
            </a:r>
            <a:r>
              <a:rPr lang="en-US" dirty="0" smtClean="0"/>
              <a:t>. Currently parties re the dominant feature in Congress.</a:t>
            </a:r>
            <a:endParaRPr lang="en-US" dirty="0" smtClean="0"/>
          </a:p>
        </p:txBody>
      </p: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3"/>
          <p:cNvSpPr>
            <a:spLocks noGrp="1"/>
          </p:cNvSpPr>
          <p:nvPr>
            <p:ph type="title"/>
          </p:nvPr>
        </p:nvSpPr>
        <p:spPr>
          <a:xfrm>
            <a:off x="457200" y="274638"/>
            <a:ext cx="8229600" cy="6126162"/>
          </a:xfrm>
        </p:spPr>
        <p:txBody>
          <a:bodyPr/>
          <a:lstStyle/>
          <a:p>
            <a:r>
              <a:rPr lang="en-US" smtClean="0"/>
              <a:t>The Texas Legislature is also dominated by two parties, but these are far less powerful in this institution that in the U.S. Congress. </a:t>
            </a:r>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274638"/>
            <a:ext cx="8229600" cy="6126162"/>
          </a:xfrm>
        </p:spPr>
        <p:txBody>
          <a:bodyPr/>
          <a:lstStyle/>
          <a:p>
            <a:r>
              <a:rPr lang="en-US" smtClean="0"/>
              <a:t>As we will see, that is because of the existence of rules which give the bulk of power within the Texas House and Senate to the Speaker of the House and the President of the Senate.</a:t>
            </a:r>
          </a:p>
        </p:txBody>
      </p:sp>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457200" y="274638"/>
            <a:ext cx="8229600" cy="6049962"/>
          </a:xfrm>
        </p:spPr>
        <p:txBody>
          <a:bodyPr/>
          <a:lstStyle/>
          <a:p>
            <a:r>
              <a:rPr lang="en-US" smtClean="0"/>
              <a:t>Specifically, they can staff committees and direct the flow of legislation through each institution.</a:t>
            </a:r>
          </a:p>
        </p:txBody>
      </p:sp>
    </p:spTree>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3"/>
          <p:cNvSpPr>
            <a:spLocks noGrp="1"/>
          </p:cNvSpPr>
          <p:nvPr>
            <p:ph type="title"/>
          </p:nvPr>
        </p:nvSpPr>
        <p:spPr>
          <a:xfrm>
            <a:off x="457200" y="274638"/>
            <a:ext cx="8229600" cy="6126162"/>
          </a:xfrm>
        </p:spPr>
        <p:txBody>
          <a:bodyPr/>
          <a:lstStyle/>
          <a:p>
            <a:r>
              <a:rPr lang="en-US" smtClean="0"/>
              <a:t>Since there are only two major parties in each legislature, there is inevitably a majority party and a minority party. </a:t>
            </a:r>
            <a:br>
              <a:rPr lang="en-US" smtClean="0"/>
            </a:br>
            <a:r>
              <a:rPr lang="en-US" smtClean="0"/>
              <a:t/>
            </a:r>
            <a:br>
              <a:rPr lang="en-US" smtClean="0"/>
            </a:br>
            <a:r>
              <a:rPr lang="en-US" smtClean="0"/>
              <a:t>Its good to be the majority party, mostly in the U.S. Congress. </a:t>
            </a:r>
          </a:p>
        </p:txBody>
      </p:sp>
    </p:spTree>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3"/>
          <p:cNvSpPr>
            <a:spLocks noGrp="1"/>
          </p:cNvSpPr>
          <p:nvPr>
            <p:ph type="title"/>
          </p:nvPr>
        </p:nvSpPr>
        <p:spPr>
          <a:xfrm>
            <a:off x="457200" y="274638"/>
            <a:ext cx="8229600" cy="6126162"/>
          </a:xfrm>
        </p:spPr>
        <p:txBody>
          <a:bodyPr/>
          <a:lstStyle/>
          <a:p>
            <a:r>
              <a:rPr lang="en-US" smtClean="0"/>
              <a:t>Perks for the Majority Party in the U.S. Congress: </a:t>
            </a:r>
            <a:br>
              <a:rPr lang="en-US" smtClean="0"/>
            </a:br>
            <a:r>
              <a:rPr lang="en-US" smtClean="0"/>
              <a:t/>
            </a:r>
            <a:br>
              <a:rPr lang="en-US" smtClean="0"/>
            </a:br>
            <a:r>
              <a:rPr lang="en-US" smtClean="0"/>
              <a:t>You select the Speaker</a:t>
            </a:r>
            <a:br>
              <a:rPr lang="en-US" smtClean="0"/>
            </a:br>
            <a:r>
              <a:rPr lang="en-US" smtClean="0"/>
              <a:t>You hold a majority in all the standing committees</a:t>
            </a:r>
            <a:br>
              <a:rPr lang="en-US" smtClean="0"/>
            </a:br>
            <a:r>
              <a:rPr lang="en-US" smtClean="0"/>
              <a:t>You hold the committee chairs</a:t>
            </a:r>
            <a:br>
              <a:rPr lang="en-US" smtClean="0"/>
            </a:br>
            <a:r>
              <a:rPr lang="en-US" smtClean="0"/>
              <a:t>You set Congress’ agenda</a:t>
            </a:r>
          </a:p>
        </p:txBody>
      </p:sp>
    </p:spTree>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3"/>
          <p:cNvSpPr>
            <a:spLocks noGrp="1"/>
          </p:cNvSpPr>
          <p:nvPr>
            <p:ph type="title"/>
          </p:nvPr>
        </p:nvSpPr>
        <p:spPr>
          <a:xfrm>
            <a:off x="457200" y="274638"/>
            <a:ext cx="8229600" cy="6126162"/>
          </a:xfrm>
        </p:spPr>
        <p:txBody>
          <a:bodyPr/>
          <a:lstStyle/>
          <a:p>
            <a:r>
              <a:rPr lang="en-US" smtClean="0"/>
              <a:t>The best the minority can do is slow down the legislative process in the Senate by threatening to filibuster and taking advantage of the many rules that require 60 votes to proceed with legislation.</a:t>
            </a:r>
          </a:p>
        </p:txBody>
      </p:sp>
    </p:spTree>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457200" y="274638"/>
            <a:ext cx="8229600" cy="6126162"/>
          </a:xfrm>
        </p:spPr>
        <p:txBody>
          <a:bodyPr/>
          <a:lstStyle/>
          <a:p>
            <a:r>
              <a:rPr lang="en-US" smtClean="0"/>
              <a:t>Back to History</a:t>
            </a:r>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3"/>
          <p:cNvSpPr>
            <a:spLocks noGrp="1"/>
          </p:cNvSpPr>
          <p:nvPr>
            <p:ph type="title"/>
          </p:nvPr>
        </p:nvSpPr>
        <p:spPr>
          <a:xfrm>
            <a:off x="457200" y="274638"/>
            <a:ext cx="8229600" cy="6126162"/>
          </a:xfrm>
        </p:spPr>
        <p:txBody>
          <a:bodyPr/>
          <a:lstStyle/>
          <a:p>
            <a:r>
              <a:rPr lang="en-US" dirty="0" smtClean="0"/>
              <a:t>Political parties in Congress date back to the </a:t>
            </a:r>
            <a:r>
              <a:rPr lang="en-US" dirty="0" smtClean="0">
                <a:hlinkClick r:id="rId3"/>
              </a:rPr>
              <a:t>first Congress</a:t>
            </a:r>
            <a:r>
              <a:rPr lang="en-US" dirty="0" smtClean="0"/>
              <a:t>. </a:t>
            </a:r>
          </a:p>
        </p:txBody>
      </p:sp>
    </p:spTree>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Political disputes of this time:</a:t>
            </a:r>
            <a:br>
              <a:rPr lang="en-US" dirty="0" smtClean="0"/>
            </a:br>
            <a:r>
              <a:rPr lang="en-US" dirty="0" smtClean="0"/>
              <a:t/>
            </a:r>
            <a:br>
              <a:rPr lang="en-US" dirty="0" smtClean="0"/>
            </a:br>
            <a:r>
              <a:rPr lang="en-US" dirty="0" smtClean="0">
                <a:hlinkClick r:id="rId2"/>
              </a:rPr>
              <a:t>The Hamilton Tariff</a:t>
            </a:r>
            <a:r>
              <a:rPr lang="en-US" dirty="0" smtClean="0"/>
              <a:t>.</a:t>
            </a:r>
            <a:br>
              <a:rPr lang="en-US" dirty="0" smtClean="0"/>
            </a:br>
            <a:r>
              <a:rPr lang="en-US" dirty="0" smtClean="0"/>
              <a:t>The Establishment of the State, War and Treasury Department.</a:t>
            </a:r>
            <a:br>
              <a:rPr lang="en-US" dirty="0" smtClean="0"/>
            </a:br>
            <a:r>
              <a:rPr lang="en-US" dirty="0" smtClean="0"/>
              <a:t> </a:t>
            </a:r>
            <a:r>
              <a:rPr lang="en-US" dirty="0" smtClean="0">
                <a:hlinkClick r:id="rId3"/>
              </a:rPr>
              <a:t>The Compromise of 1790</a:t>
            </a:r>
            <a:r>
              <a:rPr lang="en-US" dirty="0" smtClean="0"/>
              <a:t>.</a:t>
            </a:r>
            <a:br>
              <a:rPr lang="en-US" dirty="0" smtClean="0"/>
            </a:br>
            <a:endParaRPr lang="en-US" dirty="0"/>
          </a:p>
        </p:txBody>
      </p:sp>
    </p:spTree>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Many of these disputes came down to support or opposition to the economic policies proposed by Alexander Hamilton. He presented a series of proposals during the first Congress that would strengthen the nation’s economic system.</a:t>
            </a:r>
            <a:endParaRPr lang="en-US"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Committees are also useful. </a:t>
            </a:r>
            <a:r>
              <a:rPr lang="en-US" dirty="0" smtClean="0"/>
              <a:t>Bills once they are introduced in Congress are – usually but not always – sent to a committee to be marked up and debated.</a:t>
            </a:r>
            <a:endParaRPr lang="en-US" dirty="0"/>
          </a:p>
        </p:txBody>
      </p:sp>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lstStyle/>
          <a:p>
            <a:r>
              <a:rPr lang="en-US" sz="3600" dirty="0" smtClean="0">
                <a:hlinkClick r:id="rId2" action="ppaction://hlinkfile" tooltip="First Report on the Public Credit"/>
              </a:rPr>
              <a:t>First Report on the Public Credit</a:t>
            </a:r>
            <a:r>
              <a:rPr lang="en-US" sz="3600" dirty="0" smtClean="0"/>
              <a:t>.</a:t>
            </a:r>
            <a:br>
              <a:rPr lang="en-US" sz="3600" dirty="0" smtClean="0"/>
            </a:br>
            <a:r>
              <a:rPr lang="en-US" sz="3600" dirty="0" smtClean="0">
                <a:hlinkClick r:id="rId3" action="ppaction://hlinkfile" tooltip="Operations of the Act Laying Duties on Imports"/>
              </a:rPr>
              <a:t>Operations of the Act Laying Duties on Imports</a:t>
            </a:r>
            <a:r>
              <a:rPr lang="en-US" sz="3600" dirty="0" smtClean="0"/>
              <a:t>.</a:t>
            </a:r>
            <a:br>
              <a:rPr lang="en-US" sz="3600" dirty="0" smtClean="0"/>
            </a:br>
            <a:r>
              <a:rPr lang="en-US" sz="3600" dirty="0" smtClean="0">
                <a:hlinkClick r:id="rId4" action="ppaction://hlinkfile" tooltip="Second Report on Public Credit"/>
              </a:rPr>
              <a:t>Second Report on Public Credit</a:t>
            </a:r>
            <a:r>
              <a:rPr lang="en-US" sz="3600" dirty="0" smtClean="0"/>
              <a:t>.</a:t>
            </a:r>
            <a:br>
              <a:rPr lang="en-US" sz="3600" dirty="0" smtClean="0"/>
            </a:br>
            <a:r>
              <a:rPr lang="en-US" sz="3600" dirty="0" smtClean="0">
                <a:hlinkClick r:id="rId5" action="ppaction://hlinkfile" tooltip="Report on the Establishment of a Mint (page does not exist)"/>
              </a:rPr>
              <a:t>Report on the Establishment of a Mint</a:t>
            </a:r>
            <a:r>
              <a:rPr lang="en-US" sz="3600" dirty="0" smtClean="0"/>
              <a:t>.</a:t>
            </a:r>
            <a:br>
              <a:rPr lang="en-US" sz="3600" dirty="0" smtClean="0"/>
            </a:br>
            <a:r>
              <a:rPr lang="en-US" sz="3600" dirty="0" smtClean="0">
                <a:hlinkClick r:id="rId6" action="ppaction://hlinkfile" tooltip="Report on Manufactures"/>
              </a:rPr>
              <a:t>Report on Manufactures</a:t>
            </a:r>
            <a:r>
              <a:rPr lang="en-US" sz="3600" dirty="0" smtClean="0"/>
              <a:t>.</a:t>
            </a:r>
            <a:br>
              <a:rPr lang="en-US" sz="3600" dirty="0" smtClean="0"/>
            </a:br>
            <a:endParaRPr lang="en-US" sz="3600" dirty="0"/>
          </a:p>
        </p:txBody>
      </p:sp>
    </p:spTree>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3"/>
          <p:cNvSpPr>
            <a:spLocks noGrp="1"/>
          </p:cNvSpPr>
          <p:nvPr>
            <p:ph type="title"/>
          </p:nvPr>
        </p:nvSpPr>
        <p:spPr>
          <a:xfrm>
            <a:off x="457200" y="274638"/>
            <a:ext cx="8229600" cy="6126162"/>
          </a:xfrm>
        </p:spPr>
        <p:txBody>
          <a:bodyPr/>
          <a:lstStyle/>
          <a:p>
            <a:r>
              <a:rPr lang="en-US" dirty="0" smtClean="0"/>
              <a:t>Internal conflict over these policies became </a:t>
            </a:r>
            <a:r>
              <a:rPr lang="en-US" dirty="0" smtClean="0">
                <a:hlinkClick r:id="rId3"/>
              </a:rPr>
              <a:t>organized</a:t>
            </a:r>
            <a:r>
              <a:rPr lang="en-US" dirty="0" smtClean="0"/>
              <a:t> around the personalities and efforts of Alexander Hamilton and Thomas Jefferson. </a:t>
            </a:r>
          </a:p>
        </p:txBody>
      </p:sp>
    </p:spTree>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Originally these factions were simply called </a:t>
            </a:r>
            <a:r>
              <a:rPr lang="en-US" dirty="0" smtClean="0">
                <a:hlinkClick r:id="rId2"/>
              </a:rPr>
              <a:t>pro</a:t>
            </a:r>
            <a:r>
              <a:rPr lang="en-US" dirty="0" smtClean="0"/>
              <a:t> and </a:t>
            </a:r>
            <a:r>
              <a:rPr lang="en-US" dirty="0" smtClean="0">
                <a:hlinkClick r:id="rId3"/>
              </a:rPr>
              <a:t>anti – administration</a:t>
            </a:r>
            <a:r>
              <a:rPr lang="en-US" dirty="0" smtClean="0"/>
              <a:t>, but the pros would become the Federalist Party and the antis would become the Democrat-Republicans. </a:t>
            </a:r>
            <a:endParaRPr lang="en-US" dirty="0"/>
          </a:p>
        </p:txBody>
      </p:sp>
    </p:spTree>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457200" y="274638"/>
            <a:ext cx="8229600" cy="6049962"/>
          </a:xfrm>
        </p:spPr>
        <p:txBody>
          <a:bodyPr/>
          <a:lstStyle/>
          <a:p>
            <a:r>
              <a:rPr lang="en-US" sz="3600" smtClean="0"/>
              <a:t>The </a:t>
            </a:r>
            <a:r>
              <a:rPr lang="en-US" sz="3600" smtClean="0">
                <a:hlinkClick r:id="rId3"/>
              </a:rPr>
              <a:t>Federalists</a:t>
            </a:r>
            <a:r>
              <a:rPr lang="en-US" sz="3600" smtClean="0"/>
              <a:t> promoted pro-commercial policies under the direction of Alexander Hamilton. They promoted further expansions of national power, a strong currency, the development of national infrastructure and the creation of a national bank. They represented the interest of the commercial classes, urban bankers and businessmen.</a:t>
            </a:r>
          </a:p>
        </p:txBody>
      </p:sp>
    </p:spTree>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457200" y="274638"/>
            <a:ext cx="8229600" cy="6049962"/>
          </a:xfrm>
        </p:spPr>
        <p:txBody>
          <a:bodyPr/>
          <a:lstStyle/>
          <a:p>
            <a:r>
              <a:rPr lang="en-US" smtClean="0"/>
              <a:t>The </a:t>
            </a:r>
            <a:r>
              <a:rPr lang="en-US" smtClean="0">
                <a:hlinkClick r:id="rId3"/>
              </a:rPr>
              <a:t>Democratic – Republicans </a:t>
            </a:r>
            <a:r>
              <a:rPr lang="en-US" smtClean="0"/>
              <a:t>promoted agrarian, state oriented policies under the direction of Thomas Jefferson. They represented the interests of the working classes – shop owners, farmers, and laborers.</a:t>
            </a:r>
          </a:p>
        </p:txBody>
      </p:sp>
    </p:spTree>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457200" y="274638"/>
            <a:ext cx="8229600" cy="6126162"/>
          </a:xfrm>
        </p:spPr>
        <p:txBody>
          <a:bodyPr/>
          <a:lstStyle/>
          <a:p>
            <a:r>
              <a:rPr lang="en-US" smtClean="0"/>
              <a:t>This was the birth of the political party system in the United States. Despite the fact that some opposed parties, they proved to be effective ways to organize Congress internally, and to recruit candidates to run for offie. </a:t>
            </a:r>
          </a:p>
        </p:txBody>
      </p:sp>
    </p:spTree>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457200" y="274638"/>
            <a:ext cx="8229600" cy="6126162"/>
          </a:xfrm>
        </p:spPr>
        <p:txBody>
          <a:bodyPr/>
          <a:lstStyle/>
          <a:p>
            <a:r>
              <a:rPr lang="en-US" smtClean="0"/>
              <a:t>Until the early 1820s, congressional parties dominated the presidential selection process through a process that became known as </a:t>
            </a:r>
            <a:r>
              <a:rPr lang="en-US" smtClean="0">
                <a:hlinkClick r:id="rId3"/>
              </a:rPr>
              <a:t>King Caucus</a:t>
            </a:r>
            <a:r>
              <a:rPr lang="en-US" smtClean="0"/>
              <a:t>.</a:t>
            </a:r>
          </a:p>
        </p:txBody>
      </p:sp>
    </p:spTree>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As the country – and suffrage – expanded, parties became controlled more by external forces, not the parties in Congress.</a:t>
            </a:r>
            <a:endParaRPr lang="en-US" dirty="0"/>
          </a:p>
        </p:txBody>
      </p:sp>
    </p:spTree>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3"/>
          <p:cNvSpPr>
            <a:spLocks noGrp="1"/>
          </p:cNvSpPr>
          <p:nvPr>
            <p:ph type="title"/>
          </p:nvPr>
        </p:nvSpPr>
        <p:spPr>
          <a:xfrm>
            <a:off x="457200" y="274638"/>
            <a:ext cx="8229600" cy="6126162"/>
          </a:xfrm>
        </p:spPr>
        <p:txBody>
          <a:bodyPr/>
          <a:lstStyle/>
          <a:p>
            <a:r>
              <a:rPr lang="en-US" smtClean="0"/>
              <a:t>Over the years, parties in the United States Congress have evolved considerably.</a:t>
            </a:r>
          </a:p>
        </p:txBody>
      </p:sp>
    </p:spTree>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3"/>
          <p:cNvSpPr>
            <a:spLocks noGrp="1"/>
          </p:cNvSpPr>
          <p:nvPr>
            <p:ph type="title"/>
          </p:nvPr>
        </p:nvSpPr>
        <p:spPr>
          <a:xfrm>
            <a:off x="457200" y="274638"/>
            <a:ext cx="8229600" cy="6126162"/>
          </a:xfrm>
        </p:spPr>
        <p:txBody>
          <a:bodyPr/>
          <a:lstStyle/>
          <a:p>
            <a:r>
              <a:rPr lang="en-US" smtClean="0"/>
              <a:t>History of Parties in the United States House </a:t>
            </a:r>
            <a:br>
              <a:rPr lang="en-US" smtClean="0"/>
            </a:br>
            <a:r>
              <a:rPr lang="en-US" smtClean="0"/>
              <a:t/>
            </a:r>
            <a:br>
              <a:rPr lang="en-US" smtClean="0"/>
            </a:br>
            <a:r>
              <a:rPr lang="en-US" smtClean="0">
                <a:hlinkClick r:id="rId3"/>
              </a:rPr>
              <a:t>Party Leadership, etc. . </a:t>
            </a:r>
            <a:r>
              <a:rPr lang="en-US" smtClean="0"/>
              <a:t> </a:t>
            </a:r>
            <a:br>
              <a:rPr lang="en-US" smtClean="0"/>
            </a:br>
            <a:r>
              <a:rPr lang="en-US" smtClean="0">
                <a:hlinkClick r:id="rId3"/>
              </a:rPr>
              <a:t> Party Divisions in the U.S. House</a:t>
            </a:r>
            <a:endParaRPr lang="en-US" smtClean="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Committees also allow </a:t>
            </a:r>
            <a:r>
              <a:rPr lang="en-US" dirty="0"/>
              <a:t>members of Congress to specialize on policy issues important to their constituents.</a:t>
            </a:r>
          </a:p>
        </p:txBody>
      </p:sp>
    </p:spTree>
    <p:extLst>
      <p:ext uri="{BB962C8B-B14F-4D97-AF65-F5344CB8AC3E}">
        <p14:creationId xmlns:p14="http://schemas.microsoft.com/office/powerpoint/2010/main" val="155874189"/>
      </p:ext>
    </p:extLst>
  </p:cSld>
  <p:clrMapOvr>
    <a:masterClrMapping/>
  </p:clrMapOv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3"/>
          <p:cNvSpPr>
            <a:spLocks noGrp="1"/>
          </p:cNvSpPr>
          <p:nvPr>
            <p:ph type="title"/>
          </p:nvPr>
        </p:nvSpPr>
        <p:spPr>
          <a:xfrm>
            <a:off x="457200" y="274638"/>
            <a:ext cx="8229600" cy="6126162"/>
          </a:xfrm>
        </p:spPr>
        <p:txBody>
          <a:bodyPr/>
          <a:lstStyle/>
          <a:p>
            <a:r>
              <a:rPr lang="en-US" smtClean="0"/>
              <a:t>History of Parties in the United States Senate</a:t>
            </a:r>
            <a:br>
              <a:rPr lang="en-US" smtClean="0"/>
            </a:br>
            <a:r>
              <a:rPr lang="en-US" smtClean="0"/>
              <a:t/>
            </a:r>
            <a:br>
              <a:rPr lang="en-US" smtClean="0"/>
            </a:br>
            <a:r>
              <a:rPr lang="en-US" smtClean="0">
                <a:hlinkClick r:id="rId3"/>
              </a:rPr>
              <a:t>Political Parties and Leadership</a:t>
            </a:r>
            <a:r>
              <a:rPr lang="en-US" smtClean="0"/>
              <a:t>.</a:t>
            </a:r>
            <a:br>
              <a:rPr lang="en-US" smtClean="0"/>
            </a:br>
            <a:r>
              <a:rPr lang="en-US" smtClean="0">
                <a:hlinkClick r:id="rId4"/>
              </a:rPr>
              <a:t>Party Divisions</a:t>
            </a:r>
            <a:r>
              <a:rPr lang="en-US" smtClean="0"/>
              <a:t>.</a:t>
            </a:r>
          </a:p>
        </p:txBody>
      </p:sp>
    </p:spTree>
  </p:cSld>
  <p:clrMapOvr>
    <a:masterClrMapping/>
  </p:clrMapOv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457200" y="274638"/>
            <a:ext cx="8229600" cy="6126162"/>
          </a:xfrm>
        </p:spPr>
        <p:txBody>
          <a:bodyPr/>
          <a:lstStyle/>
          <a:p>
            <a:r>
              <a:rPr lang="en-US" smtClean="0"/>
              <a:t>Wikipedia: </a:t>
            </a:r>
            <a:r>
              <a:rPr lang="en-US" smtClean="0">
                <a:hlinkClick r:id="rId3"/>
              </a:rPr>
              <a:t>Party Divisions in Congress and the Presidency</a:t>
            </a:r>
            <a:endParaRPr lang="en-US" smtClean="0"/>
          </a:p>
        </p:txBody>
      </p:sp>
    </p:spTree>
  </p:cSld>
  <p:clrMapOvr>
    <a:masterClrMapping/>
  </p:clrMapOv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a:xfrm>
            <a:off x="457200" y="274638"/>
            <a:ext cx="8229600" cy="6126162"/>
          </a:xfrm>
        </p:spPr>
        <p:txBody>
          <a:bodyPr/>
          <a:lstStyle/>
          <a:p>
            <a:r>
              <a:rPr lang="en-US" smtClean="0"/>
              <a:t>Officially, parties do not really exist in Congress. Members are simply affiliated with one of two major caucuses in each chamber. </a:t>
            </a:r>
          </a:p>
        </p:txBody>
      </p:sp>
    </p:spTree>
  </p:cSld>
  <p:clrMapOvr>
    <a:masterClrMapping/>
  </p:clrMapOv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3"/>
          <p:cNvSpPr>
            <a:spLocks noGrp="1"/>
          </p:cNvSpPr>
          <p:nvPr>
            <p:ph type="title"/>
          </p:nvPr>
        </p:nvSpPr>
        <p:spPr>
          <a:xfrm>
            <a:off x="457200" y="274638"/>
            <a:ext cx="8229600" cy="6126162"/>
          </a:xfrm>
        </p:spPr>
        <p:txBody>
          <a:bodyPr/>
          <a:lstStyle/>
          <a:p>
            <a:r>
              <a:rPr lang="en-US" smtClean="0"/>
              <a:t/>
            </a:r>
            <a:br>
              <a:rPr lang="en-US" smtClean="0"/>
            </a:br>
            <a:r>
              <a:rPr lang="en-US" smtClean="0"/>
              <a:t/>
            </a:r>
            <a:br>
              <a:rPr lang="en-US" smtClean="0"/>
            </a:br>
            <a:r>
              <a:rPr lang="en-US" smtClean="0"/>
              <a:t/>
            </a:r>
            <a:br>
              <a:rPr lang="en-US" smtClean="0"/>
            </a:br>
            <a:r>
              <a:rPr lang="en-US" smtClean="0"/>
              <a:t/>
            </a:r>
            <a:br>
              <a:rPr lang="en-US" smtClean="0"/>
            </a:br>
            <a:r>
              <a:rPr lang="en-US" smtClean="0">
                <a:hlinkClick r:id="rId3"/>
              </a:rPr>
              <a:t>House Democratic Caucus</a:t>
            </a:r>
            <a:r>
              <a:rPr lang="en-US" smtClean="0"/>
              <a:t/>
            </a:r>
            <a:br>
              <a:rPr lang="en-US" smtClean="0"/>
            </a:br>
            <a:r>
              <a:rPr lang="en-US" smtClean="0">
                <a:hlinkClick r:id="rId4"/>
              </a:rPr>
              <a:t>House Republican Conference</a:t>
            </a:r>
            <a:r>
              <a:rPr lang="en-US" smtClean="0"/>
              <a:t/>
            </a:r>
            <a:br>
              <a:rPr lang="en-US" smtClean="0"/>
            </a:br>
            <a:r>
              <a:rPr lang="en-US" smtClean="0"/>
              <a:t/>
            </a:r>
            <a:br>
              <a:rPr lang="en-US" smtClean="0"/>
            </a:br>
            <a:r>
              <a:rPr lang="en-US" smtClean="0"/>
              <a:t> </a:t>
            </a:r>
            <a:r>
              <a:rPr lang="en-US" smtClean="0">
                <a:hlinkClick r:id="rId5"/>
              </a:rPr>
              <a:t>Senate Democratic Caucus</a:t>
            </a:r>
            <a:r>
              <a:rPr lang="en-US" smtClean="0"/>
              <a:t/>
            </a:r>
            <a:br>
              <a:rPr lang="en-US" smtClean="0"/>
            </a:br>
            <a:r>
              <a:rPr lang="en-US" smtClean="0">
                <a:hlinkClick r:id="rId6"/>
              </a:rPr>
              <a:t>Senate Republican Conference </a:t>
            </a:r>
            <a:r>
              <a:rPr lang="en-US" smtClean="0"/>
              <a:t/>
            </a:r>
            <a:br>
              <a:rPr lang="en-US" smtClean="0"/>
            </a:br>
            <a:r>
              <a:rPr lang="en-US" smtClean="0"/>
              <a:t/>
            </a:r>
            <a:br>
              <a:rPr lang="en-US" smtClean="0"/>
            </a:br>
            <a:r>
              <a:rPr lang="en-US" smtClean="0"/>
              <a:t/>
            </a:r>
            <a:br>
              <a:rPr lang="en-US" smtClean="0"/>
            </a:br>
            <a:r>
              <a:rPr lang="en-US" smtClean="0"/>
              <a:t/>
            </a:r>
            <a:br>
              <a:rPr lang="en-US" smtClean="0"/>
            </a:br>
            <a:endParaRPr lang="en-US" smtClean="0"/>
          </a:p>
        </p:txBody>
      </p:sp>
    </p:spTree>
  </p:cSld>
  <p:clrMapOvr>
    <a:masterClrMapping/>
  </p:clrMapOvr>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3"/>
          <p:cNvSpPr>
            <a:spLocks noGrp="1"/>
          </p:cNvSpPr>
          <p:nvPr>
            <p:ph type="title"/>
          </p:nvPr>
        </p:nvSpPr>
        <p:spPr>
          <a:xfrm>
            <a:off x="457200" y="274638"/>
            <a:ext cx="8229600" cy="6126162"/>
          </a:xfrm>
        </p:spPr>
        <p:txBody>
          <a:bodyPr/>
          <a:lstStyle/>
          <a:p>
            <a:r>
              <a:rPr lang="en-US" sz="4000" smtClean="0"/>
              <a:t>The term “caucus” is used to refer to any political group. The term also refers to informal collections of members of Congress who wish to influence some aspect of public policy.</a:t>
            </a:r>
            <a:br>
              <a:rPr lang="en-US" sz="4000" smtClean="0"/>
            </a:br>
            <a:r>
              <a:rPr lang="en-US" sz="4000" smtClean="0"/>
              <a:t/>
            </a:r>
            <a:br>
              <a:rPr lang="en-US" sz="4000" smtClean="0"/>
            </a:br>
            <a:r>
              <a:rPr lang="en-US" sz="4000" smtClean="0">
                <a:hlinkClick r:id="rId3"/>
              </a:rPr>
              <a:t>Congressional Caucus</a:t>
            </a:r>
            <a:r>
              <a:rPr lang="en-US" sz="4000" smtClean="0"/>
              <a:t>. </a:t>
            </a:r>
            <a:br>
              <a:rPr lang="en-US" sz="4000" smtClean="0"/>
            </a:br>
            <a:r>
              <a:rPr lang="en-US" sz="4000" smtClean="0">
                <a:hlinkClick r:id="rId4"/>
              </a:rPr>
              <a:t>List of Caucuses in Congress</a:t>
            </a:r>
            <a:r>
              <a:rPr lang="en-US" sz="4000" smtClean="0"/>
              <a:t>. </a:t>
            </a:r>
            <a:br>
              <a:rPr lang="en-US" sz="4000" smtClean="0"/>
            </a:br>
            <a:endParaRPr lang="en-US" sz="4000" smtClean="0"/>
          </a:p>
        </p:txBody>
      </p:sp>
    </p:spTree>
  </p:cSld>
  <p:clrMapOvr>
    <a:masterClrMapping/>
  </p:clrMapOvr>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3"/>
          <p:cNvSpPr>
            <a:spLocks noGrp="1"/>
          </p:cNvSpPr>
          <p:nvPr>
            <p:ph type="title"/>
          </p:nvPr>
        </p:nvSpPr>
        <p:spPr>
          <a:xfrm>
            <a:off x="457200" y="274638"/>
            <a:ext cx="8229600" cy="6126162"/>
          </a:xfrm>
        </p:spPr>
        <p:txBody>
          <a:bodyPr/>
          <a:lstStyle/>
          <a:p>
            <a:r>
              <a:rPr lang="en-US" smtClean="0"/>
              <a:t>Members, with very few exceptions, are elected into Congress as members of parties and meet first in their party’s caucus where they receive committee assignments. </a:t>
            </a:r>
          </a:p>
        </p:txBody>
      </p:sp>
    </p:spTree>
  </p:cSld>
  <p:clrMapOvr>
    <a:masterClrMapping/>
  </p:clrMapOvr>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a:xfrm>
            <a:off x="457200" y="274638"/>
            <a:ext cx="8229600" cy="5973762"/>
          </a:xfrm>
        </p:spPr>
        <p:txBody>
          <a:bodyPr/>
          <a:lstStyle/>
          <a:p>
            <a:pPr eaLnBrk="1" hangingPunct="1"/>
            <a:r>
              <a:rPr lang="en-US" smtClean="0"/>
              <a:t>They must work within the party in order to achieve personal goals. Parties also have certain powers they can use to coerce members not to stray.</a:t>
            </a:r>
          </a:p>
        </p:txBody>
      </p:sp>
    </p:spTree>
  </p:cSld>
  <p:clrMapOvr>
    <a:masterClrMapping/>
  </p:clrMapOvr>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3"/>
          <p:cNvSpPr>
            <a:spLocks noGrp="1"/>
          </p:cNvSpPr>
          <p:nvPr>
            <p:ph type="title"/>
          </p:nvPr>
        </p:nvSpPr>
        <p:spPr>
          <a:xfrm>
            <a:off x="457200" y="274638"/>
            <a:ext cx="8229600" cy="6049962"/>
          </a:xfrm>
        </p:spPr>
        <p:txBody>
          <a:bodyPr/>
          <a:lstStyle/>
          <a:p>
            <a:pPr eaLnBrk="1" hangingPunct="1"/>
            <a:r>
              <a:rPr lang="en-US" smtClean="0"/>
              <a:t>Political parties place members on committees and determine whether a member’s goals will be realized.</a:t>
            </a:r>
            <a:br>
              <a:rPr lang="en-US" smtClean="0"/>
            </a:br>
            <a:r>
              <a:rPr lang="en-US" smtClean="0"/>
              <a:t/>
            </a:r>
            <a:br>
              <a:rPr lang="en-US" smtClean="0"/>
            </a:br>
            <a:r>
              <a:rPr lang="en-US" smtClean="0"/>
              <a:t>Party support conditional on member loyalty to party.</a:t>
            </a:r>
          </a:p>
        </p:txBody>
      </p:sp>
    </p:spTree>
  </p:cSld>
  <p:clrMapOvr>
    <a:masterClrMapping/>
  </p:clrMapOvr>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457200" y="274638"/>
            <a:ext cx="8229600" cy="6049962"/>
          </a:xfrm>
        </p:spPr>
        <p:txBody>
          <a:bodyPr/>
          <a:lstStyle/>
          <a:p>
            <a:pPr eaLnBrk="1" hangingPunct="1"/>
            <a:r>
              <a:rPr lang="en-US" dirty="0" smtClean="0"/>
              <a:t>Parties can punish members who do not support party, but members can switch parties if prompted, or lured. </a:t>
            </a:r>
          </a:p>
        </p:txBody>
      </p:sp>
    </p:spTree>
  </p:cSld>
  <p:clrMapOvr>
    <a:masterClrMapping/>
  </p:clrMapOvr>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3"/>
          <p:cNvSpPr>
            <a:spLocks noGrp="1"/>
          </p:cNvSpPr>
          <p:nvPr>
            <p:ph type="title"/>
          </p:nvPr>
        </p:nvSpPr>
        <p:spPr>
          <a:xfrm>
            <a:off x="457200" y="274638"/>
            <a:ext cx="8229600" cy="6126162"/>
          </a:xfrm>
        </p:spPr>
        <p:txBody>
          <a:bodyPr/>
          <a:lstStyle/>
          <a:p>
            <a:r>
              <a:rPr lang="en-US" smtClean="0"/>
              <a:t>All important assignments are made in the party caucus. Each side votes for their leader, which they nominate for Speaker. This means that the Speaker is always the leader of the Majority Party. </a:t>
            </a:r>
          </a:p>
        </p:txBody>
      </p:sp>
    </p:spTree>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26491</TotalTime>
  <Words>2742</Words>
  <Application>Microsoft Office PowerPoint</Application>
  <PresentationFormat>On-screen Show (4:3)</PresentationFormat>
  <Paragraphs>305</Paragraphs>
  <Slides>177</Slides>
  <Notes>127</Notes>
  <HiddenSlides>0</HiddenSlides>
  <MMClips>0</MMClips>
  <ScaleCrop>false</ScaleCrop>
  <HeadingPairs>
    <vt:vector size="4" baseType="variant">
      <vt:variant>
        <vt:lpstr>Theme</vt:lpstr>
      </vt:variant>
      <vt:variant>
        <vt:i4>1</vt:i4>
      </vt:variant>
      <vt:variant>
        <vt:lpstr>Slide Titles</vt:lpstr>
      </vt:variant>
      <vt:variant>
        <vt:i4>177</vt:i4>
      </vt:variant>
    </vt:vector>
  </HeadingPairs>
  <TitlesOfParts>
    <vt:vector size="178" baseType="lpstr">
      <vt:lpstr>Office Theme</vt:lpstr>
      <vt:lpstr>GOVT 2302</vt:lpstr>
      <vt:lpstr>Previously we read through and analyzed the constitutional language that established the U.S. Congress and the Texas Legislature. </vt:lpstr>
      <vt:lpstr>Now we analyze how legislative institutions have  evolved over American history. We will look specifically how internal institutions have developed over time.</vt:lpstr>
      <vt:lpstr>We will try to understand how power flows within the institution. Who or what is actually in charge of it. </vt:lpstr>
      <vt:lpstr>The two dominant institutions are political parties and standing committees. </vt:lpstr>
      <vt:lpstr>Note that neither political parties nor committees are mentioned in the United States Constitution. But each has evolved into critically important power centers in Congress. </vt:lpstr>
      <vt:lpstr>Parties are useful. They help recruit and run candidates for office and organize the House and Senate once they are elected. Currently parties re the dominant feature in Congress.</vt:lpstr>
      <vt:lpstr>Committees are also useful. Bills once they are introduced in Congress are – usually but not always – sent to a committee to be marked up and debated.</vt:lpstr>
      <vt:lpstr>Committees also allow members of Congress to specialize on policy issues important to their constituents.</vt:lpstr>
      <vt:lpstr>We will also look at the Speakers office and understand the nature of its powers.</vt:lpstr>
      <vt:lpstr>First, lets look at the websites of some of legislative branches on the national state and local levels. This gives us an idea about what each institution has evolved into.</vt:lpstr>
      <vt:lpstr>U.S. House U.S. Senate Texas House Texas Senate Alvin City Council Pearland City Council Houston City Council</vt:lpstr>
      <vt:lpstr>A good way to understand each institution is to take a closer look at the complete bill making process on the national and state level. This allows us to see how each committee and parties are integrated into the process.</vt:lpstr>
      <vt:lpstr>The process on the national level.  A full description of the process. A graphical description. About the Texas Legislative Process</vt:lpstr>
      <vt:lpstr>School House Rock: I’m just a bill on Capitol Hill.  The Simpsons: I’m an Amendment to be.</vt:lpstr>
      <vt:lpstr>PowerPoint Presentation</vt:lpstr>
      <vt:lpstr>Note that bills can be stopped at anytime in the process.   While the official description of Congress is that it makes laws, it is just as easy to say that Congress’ job is to keep laws from being passed.</vt:lpstr>
      <vt:lpstr>Major Steps in the Process</vt:lpstr>
      <vt:lpstr>1 - Introducing the Bill and Referral to a Committee</vt:lpstr>
      <vt:lpstr>2 - Committee Action: Hearings and Mark Up</vt:lpstr>
      <vt:lpstr>3 - Committee Report</vt:lpstr>
      <vt:lpstr>4 - Floor Debate and Votes</vt:lpstr>
      <vt:lpstr>5 - Referral to the Other Chamber</vt:lpstr>
      <vt:lpstr>6 - Conference on a bill</vt:lpstr>
      <vt:lpstr>7 - Action by the President</vt:lpstr>
      <vt:lpstr>8 - Overriding a Veto</vt:lpstr>
      <vt:lpstr>Notice that only the last two steps were mentioned in the Constitution. All the rest have evolved over time, but there is no reason why the steps in the process need to be followed for every bill.</vt:lpstr>
      <vt:lpstr>For a look at how different bill passed this year have worked their way through Congress, click on Thomas and open up some of the public laws passed this year.  The process varies from bill to bill.</vt:lpstr>
      <vt:lpstr>Note the roll committees and parties play in the process.</vt:lpstr>
      <vt:lpstr>Here is a bit more detail on committees, parties and Constitutional officers before digging into them more thoroughly.</vt:lpstr>
      <vt:lpstr>Political Parties</vt:lpstr>
      <vt:lpstr>Political Parties are the dominant organizing feature in the United States Congress. They are less important in the Texas Legislature due to the strength of the Speaker and Lieutenant Governor.</vt:lpstr>
      <vt:lpstr>Political Parties date to the early days of Congress and helped members organize to either support of oppose the policies of the Washington Administration.</vt:lpstr>
      <vt:lpstr>Currently almost all members of Congress are members of either the Democratic or Republican Parties.</vt:lpstr>
      <vt:lpstr>Committees</vt:lpstr>
      <vt:lpstr>There are four types  Standing Committees Joint Committees Special Committees Conference Committees</vt:lpstr>
      <vt:lpstr>Standing Committees are the most important. Consider them to be sub-groups within Congress that allow members to focus on specific issues that are important to the member. </vt:lpstr>
      <vt:lpstr>They play a role in the drafting of legislation. Therefore it is essential for members of Congress to get on committees that allows them to impact policies that affect their constituents, party and supporters.</vt:lpstr>
      <vt:lpstr>Note: Whoever has control over committees, has control over the legislature. Who ever wants to get on a particular committee has to do what that person or institution wants.</vt:lpstr>
      <vt:lpstr>As we will see, in the U.S. Congress political parties have this control, and in the Texas Legislature leaders of each chamber (the Speaker and the Lieutenant Governor) do. </vt:lpstr>
      <vt:lpstr>The Speaker of the House  The President of the Senate</vt:lpstr>
      <vt:lpstr>While the each Constitution does establish a presiding officer in each chamber (Speaker of the House and President of the Senate), that position does not necessarily control the institution.</vt:lpstr>
      <vt:lpstr>As we know from the Constitution, the House of Representatives in both Texas and the United States is headed by a Speaker. </vt:lpstr>
      <vt:lpstr>The United States Senate is headed by the President of the Senate who is also the Vice President in the executive branch.   The Texas Senate is headed by the Lieutenant Governor, who is also called the President of the Senate.   </vt:lpstr>
      <vt:lpstr>These are the only positions on each level of government that serve in two branches, though there is a dispute about whether each is primarily a legislative or executive office.</vt:lpstr>
      <vt:lpstr>The Rank and File</vt:lpstr>
      <vt:lpstr>We will also look at the evolving nature of individual Representatives and Senators.   We will come to terms with the dominant goals of members of Congress and how this influences behavior.</vt:lpstr>
      <vt:lpstr>These Goals Are:   Reelection Public Policy Leadership</vt:lpstr>
      <vt:lpstr>Now for more detail on each</vt:lpstr>
      <vt:lpstr>1 – Political Parties </vt:lpstr>
      <vt:lpstr>Political Parties  The key organizing  feature of the U.S. Congress</vt:lpstr>
      <vt:lpstr>Parties are responsible for:  Recruiting Candidates Funding Campaigns Organizing Campaigns Staffing Committees  Setting the Congressional Agenda</vt:lpstr>
      <vt:lpstr>Parties are far more important in the United States Congress than in the Texas Legislature.   Texas had a long history as a one party state, but parties are becoming more important in the legislature.</vt:lpstr>
      <vt:lpstr>In the U.S. Congress parties are referred to as “caucuses” and “conferences.”</vt:lpstr>
      <vt:lpstr>    House Democratic Caucus House Republican Conference   Senate Democratic Caucus Senate Republican Conference     </vt:lpstr>
      <vt:lpstr>Parties were not held in favor by the framers of the Constitution, nevertheless two founders were responsible for the establishment of the first two parties.</vt:lpstr>
      <vt:lpstr>Alexander Hamilton:  The Federalist Party  Thomas Jefferson:  The Democrat-Republican Party</vt:lpstr>
      <vt:lpstr>Washington opposed them.  He argued that their existence would only lead to further contentiousness in society. Other claimed that he simply didn’t like there to be an opposition party. </vt:lpstr>
      <vt:lpstr>His Farewell Address</vt:lpstr>
      <vt:lpstr>Contemporary commentators argue that political parties are necessary in order for Congress to function at all and to overcome the impediments created by the checks and balances. </vt:lpstr>
      <vt:lpstr>Two important terms  Unified Government Divided Government</vt:lpstr>
      <vt:lpstr>Unified Government:   The term used to describe periods when one party controls both the legislative and executive branches. It is assumed that during these times, it is easier for legislation to be passed, and for the executive to be free from investigative activites.</vt:lpstr>
      <vt:lpstr>Having the two elected institutions dominated by groups of individuals committed to the same policies and principles makes it easier for policy to be passed into law.</vt:lpstr>
      <vt:lpstr>It then allows the general population to evaluate the policies and determine whether they approve or disapprove of it. </vt:lpstr>
      <vt:lpstr>Proponents of unified party control of government argue that it provides the only opportunity for  a democratic choice to be made by the general population. </vt:lpstr>
      <vt:lpstr>Divided Government  The period when one party controls the legislative branch and the other controls the executive branch. It is assumed that it becomes more difficult to pass laws and  to effectively implement policy.</vt:lpstr>
      <vt:lpstr>Divided government is favored by those who wish to minimize governmental action.</vt:lpstr>
      <vt:lpstr>Although 3 out of the 4 most recent sessions of Congress have been unified, divided government has been the rule recently. </vt:lpstr>
      <vt:lpstr> The United States Congress is dominated by two political parties which are organized as caucuses.  The Democratic Caucus. The Republican Conference. </vt:lpstr>
      <vt:lpstr>The Texas Legislature is also dominated by two parties, but these are far less powerful in this institution that in the U.S. Congress. </vt:lpstr>
      <vt:lpstr>As we will see, that is because of the existence of rules which give the bulk of power within the Texas House and Senate to the Speaker of the House and the President of the Senate.</vt:lpstr>
      <vt:lpstr>Specifically, they can staff committees and direct the flow of legislation through each institution.</vt:lpstr>
      <vt:lpstr>Since there are only two major parties in each legislature, there is inevitably a majority party and a minority party.   Its good to be the majority party, mostly in the U.S. Congress. </vt:lpstr>
      <vt:lpstr>Perks for the Majority Party in the U.S. Congress:   You select the Speaker You hold a majority in all the standing committees You hold the committee chairs You set Congress’ agenda</vt:lpstr>
      <vt:lpstr>The best the minority can do is slow down the legislative process in the Senate by threatening to filibuster and taking advantage of the many rules that require 60 votes to proceed with legislation.</vt:lpstr>
      <vt:lpstr>Back to History</vt:lpstr>
      <vt:lpstr>Political parties in Congress date back to the first Congress. </vt:lpstr>
      <vt:lpstr>Political disputes of this time:  The Hamilton Tariff. The Establishment of the State, War and Treasury Department.  The Compromise of 1790. </vt:lpstr>
      <vt:lpstr>Many of these disputes came down to support or opposition to the economic policies proposed by Alexander Hamilton. He presented a series of proposals during the first Congress that would strengthen the nation’s economic system.</vt:lpstr>
      <vt:lpstr>First Report on the Public Credit. Operations of the Act Laying Duties on Imports. Second Report on Public Credit. Report on the Establishment of a Mint. Report on Manufactures. </vt:lpstr>
      <vt:lpstr>Internal conflict over these policies became organized around the personalities and efforts of Alexander Hamilton and Thomas Jefferson. </vt:lpstr>
      <vt:lpstr>Originally these factions were simply called pro and anti – administration, but the pros would become the Federalist Party and the antis would become the Democrat-Republicans. </vt:lpstr>
      <vt:lpstr>The Federalists promoted pro-commercial policies under the direction of Alexander Hamilton. They promoted further expansions of national power, a strong currency, the development of national infrastructure and the creation of a national bank. They represented the interest of the commercial classes, urban bankers and businessmen.</vt:lpstr>
      <vt:lpstr>The Democratic – Republicans promoted agrarian, state oriented policies under the direction of Thomas Jefferson. They represented the interests of the working classes – shop owners, farmers, and laborers.</vt:lpstr>
      <vt:lpstr>This was the birth of the political party system in the United States. Despite the fact that some opposed parties, they proved to be effective ways to organize Congress internally, and to recruit candidates to run for offie. </vt:lpstr>
      <vt:lpstr>Until the early 1820s, congressional parties dominated the presidential selection process through a process that became known as King Caucus.</vt:lpstr>
      <vt:lpstr>As the country – and suffrage – expanded, parties became controlled more by external forces, not the parties in Congress.</vt:lpstr>
      <vt:lpstr>Over the years, parties in the United States Congress have evolved considerably.</vt:lpstr>
      <vt:lpstr>History of Parties in the United States House   Party Leadership, etc. .    Party Divisions in the U.S. House</vt:lpstr>
      <vt:lpstr>History of Parties in the United States Senate  Political Parties and Leadership. Party Divisions.</vt:lpstr>
      <vt:lpstr>Wikipedia: Party Divisions in Congress and the Presidency</vt:lpstr>
      <vt:lpstr>Officially, parties do not really exist in Congress. Members are simply affiliated with one of two major caucuses in each chamber. </vt:lpstr>
      <vt:lpstr>    House Democratic Caucus House Republican Conference   Senate Democratic Caucus Senate Republican Conference     </vt:lpstr>
      <vt:lpstr>The term “caucus” is used to refer to any political group. The term also refers to informal collections of members of Congress who wish to influence some aspect of public policy.  Congressional Caucus.  List of Caucuses in Congress.  </vt:lpstr>
      <vt:lpstr>Members, with very few exceptions, are elected into Congress as members of parties and meet first in their party’s caucus where they receive committee assignments. </vt:lpstr>
      <vt:lpstr>They must work within the party in order to achieve personal goals. Parties also have certain powers they can use to coerce members not to stray.</vt:lpstr>
      <vt:lpstr>Political parties place members on committees and determine whether a member’s goals will be realized.  Party support conditional on member loyalty to party.</vt:lpstr>
      <vt:lpstr>Parties can punish members who do not support party, but members can switch parties if prompted, or lured. </vt:lpstr>
      <vt:lpstr>All important assignments are made in the party caucus. Each side votes for their leader, which they nominate for Speaker. This means that the Speaker is always the leader of the Majority Party. </vt:lpstr>
      <vt:lpstr>Caucuses meet often in closed sessions to establish legislative agendas, select committee members and chairs, and hold elections to choose various floor leaders.</vt:lpstr>
      <vt:lpstr>Party Leadership Positions  - Floor Leaders - Party Whips - Caucus Chairmen - Policy and Steering  Committee Chairs - Congressional Campaign Committee Chairs</vt:lpstr>
      <vt:lpstr>Click here for financial information about the congressional leadership each from OpenSecrets.</vt:lpstr>
      <vt:lpstr>Floor Leaders  These are the majority and minority leaders. Each is responsible for scheduling business on the floor, planning party strategy, and keeping the party as united as possible when casting roll call votes.</vt:lpstr>
      <vt:lpstr>One of the principle powers the floor leader in the House has is selecting which members of the party can and cannot speak on legislation before the House. </vt:lpstr>
      <vt:lpstr>Party Whips  The Party Whip  (majority or minority) is in charge of the Whip System, which is the organization responsible for counting votes and pressuring party members to vote with the party. </vt:lpstr>
      <vt:lpstr>Caucus Chairmen  These are the individual in each party who organize caucus related activities and work to coordinate the party’s communications.</vt:lpstr>
      <vt:lpstr>Policy and Steering  Committee Chairs  They are responsible for advice and analysis concerning policy proposals advanced by each party and the proper means of advancing them through Congress.</vt:lpstr>
      <vt:lpstr>  Congressional Campaign Committee Chairs  These individuals oversee the party’s recruitment of candidates, fundraising, and the organization of races in districts where the party is expected to be competitive.  </vt:lpstr>
      <vt:lpstr>Democratic Congressional  Campaign Committee  National Republican  Congressional Committee    Democratic Senatorial  Campaign Committee    National Republican  Senatorial Committee </vt:lpstr>
      <vt:lpstr>Party Cohesion  This is a vitally important factor for party success. A party is only strong if it is unified. </vt:lpstr>
      <vt:lpstr>The Democratic Party tends to be less unified than the Republican Party.  This is argued to be due to the greater diversity within the party. </vt:lpstr>
      <vt:lpstr>The Development of Cohesive Parties in the U.S. Congress.  The Conservative Coalition The Civil Rights Act of 1964  Ideological Clarity </vt:lpstr>
      <vt:lpstr>Parties the Texas Legislature</vt:lpstr>
      <vt:lpstr>Party History in Texas  One Party State to Two Party State</vt:lpstr>
      <vt:lpstr>Party membership is not as meaningful in Texas Legislature as it is in the United States Congress.  </vt:lpstr>
      <vt:lpstr>Up until the early 1960s, the Democratic Party was the only competitive party in Texas. The only competition was between the liberal and conservative wings of the party.</vt:lpstr>
      <vt:lpstr>Many of the decisions made by political parties - primarily committees assignments and the selection of committee chairs – are made by the constitutional leaders of each chamber.</vt:lpstr>
      <vt:lpstr>Texas House and Senate Rosters</vt:lpstr>
      <vt:lpstr>2 – Committees</vt:lpstr>
      <vt:lpstr>The Workhorses of Congress  Congress in session is Congress on display, Congress in committee is Congress at work.  - Woodrow Wilson</vt:lpstr>
      <vt:lpstr>Types of committees  Standing Committees Joint Committees Special Committees Conference Committees </vt:lpstr>
      <vt:lpstr>standing committee - Permanent committees established under the standing rules of the Senate and specializing in the consideration of particular subject areas. There are currently 16 standing committees. </vt:lpstr>
      <vt:lpstr>joint committee - Committees including membership from both houses of Congress. Joint committees are usually established with narrow jurisdictions and normally lack authority to report legislation. Chairmanship usually alternates between the House and Senate members from Congress to Congress.</vt:lpstr>
      <vt:lpstr>select or special committee - A committee established by the Senate for a limited time period to perform a particular study or investigation. These committees might be given or denied authority to report legislation to the Senate.</vt:lpstr>
      <vt:lpstr>conference committee - A temporary, ad hoc panel composed of House and Senate conferees which is formed for the purpose of reconciling differences in legislation that has passed both chambers. Conference committees are usually convened to resolve bicameral differences on major and controversial legislation.</vt:lpstr>
      <vt:lpstr>Standing committees in Congress date back to the establishment of the Ways and Means Committee when the Treasury Department was created. </vt:lpstr>
      <vt:lpstr>A standing committee is sometimes established when a new executive department is established.   The most recent example is the Committee on Homeland Security. </vt:lpstr>
      <vt:lpstr>Standing Committees in   US House US Senate  Texas House Texas Senate</vt:lpstr>
      <vt:lpstr>Principle Functions of  Standing Committees  Markup Hearings Oversight Constituency Service</vt:lpstr>
      <vt:lpstr>Members must get on right committee in order to successfully provide benefits for constituents. They will be in a position to ensure that legislation contains language that benefits their constituents.</vt:lpstr>
      <vt:lpstr>  The most powerful standing  committees are those that have jurisdiction over money, be it taxing, budgeting or appropriations.  </vt:lpstr>
      <vt:lpstr>House Ways and Means Senate Finance House and Senate Budget House and Senate Appropriations</vt:lpstr>
      <vt:lpstr>Parties can use this as leverage to get their support for party positions.</vt:lpstr>
      <vt:lpstr>The partisan composition of each committee reflects the party composition in the chamber as a whole. The majority party is a majority in each committee and holds the party chair.  </vt:lpstr>
      <vt:lpstr>The precise ratio is up for negotiation following each election. </vt:lpstr>
      <vt:lpstr>The Committee Chair  The process for determining the committee chair is established by the majority party.</vt:lpstr>
      <vt:lpstr>Means used in the past  Discretion of Party Leader Strict Seniority Open Party Ballot Secret Party Ballot</vt:lpstr>
      <vt:lpstr>The Strength of Committee Chairs is largely based on the process by which each gets the position. The more it is based on seniority, the stronger and more autonomous they are.</vt:lpstr>
      <vt:lpstr>An exceptionally strong committee chair can override the preferences of the party. </vt:lpstr>
      <vt:lpstr>The Committee Chair  The consequence of strict seniority in the mid 20th Centrury</vt:lpstr>
      <vt:lpstr>Factors facilitating strength of committee chairs  Ability to table legislation Ability to override decision of rest of committee Lack of sub-committees</vt:lpstr>
      <vt:lpstr>The Sub-Committee Bill of Rights</vt:lpstr>
      <vt:lpstr>Each Committee is mandated to have a number of subcommittees which allow for further specialization. </vt:lpstr>
      <vt:lpstr>3 - The Constitutional  leaders of each chamber  The Speaker of the House The President of the Senate</vt:lpstr>
      <vt:lpstr>The Speaker of the House  The Constitutionally established presiding office of the House.  </vt:lpstr>
      <vt:lpstr>The position dates back to the Speaker of the House of Commons who was given the responsibility to recognize speakers, retain order in the House and speak for the House of Commons before the king. </vt:lpstr>
      <vt:lpstr>Officially the Speaker is meant to be neutral, but since the position is held by the leader of the majority party, they are not really neutral. </vt:lpstr>
      <vt:lpstr> Background  Speakers of the U.S. House  Speakers of the Texas House </vt:lpstr>
      <vt:lpstr>The role of the Speaker is not specified in the Constitution, though it was expected that the Speaker would be a neutral presiding officer.</vt:lpstr>
      <vt:lpstr>This remained the case until the development of strong parties and the discovery that the ability to recognize speakers on the House floor could be used for political advantage. </vt:lpstr>
      <vt:lpstr>The early Speakers were in fact neutral, and the office was not especially important until Henry Clay took advantage of the power the position offered.  </vt:lpstr>
      <vt:lpstr>The early Speakers were in fact neutral. Henry Clay is considered to have been responsible for using the office this was.</vt:lpstr>
      <vt:lpstr>The Power of the Speaker reached its zenith with the speakerships of Joseph Cannon and Thomas Reed.  </vt:lpstr>
      <vt:lpstr>A revolt against them in the early 20th century led to a restructuring of the positions power. </vt:lpstr>
      <vt:lpstr>The power of the Speaker is conditional, based on power over committee appointments, the Rules Committee, and the bill making process. Once these powers are minimized, the Speaker becomes less powerful, but other institutions fill the vacuum. </vt:lpstr>
      <vt:lpstr>One of the more powerful Speakers was Texan Sam Rayburn who held the office for about two decades in the mid- 20th Century</vt:lpstr>
      <vt:lpstr>Two other Texans served as Speaker during the 20th Century  John Nance Garner Jim Wright</vt:lpstr>
      <vt:lpstr>   The Texas Speaker has far more powers that the U.S. Speaker due to his ability to staff committees, select committee chairs, and send legislation to committees for markup.    </vt:lpstr>
      <vt:lpstr>Current Speakers  U.S.: John Boehner Texas: Joe Straus</vt:lpstr>
      <vt:lpstr>The President of the Senate  Vice President Lieutenant Governor</vt:lpstr>
      <vt:lpstr>Joe Biden David Dewhurst</vt:lpstr>
      <vt:lpstr>The United States Vice President is also President of the Senate, but has no real power. He can break tie votes, but his role in the governing process generally stops after the election. </vt:lpstr>
      <vt:lpstr>Vice Presidents who have unique skills and are allowed discretion by the President have been known to exercise considerable power. Dick Cheney up until 2006 is the classic example. </vt:lpstr>
      <vt:lpstr>The Lieutenant Governor of Texas is independently elected and has a separate power base from the president. His control over the legislative process in the Senate grants him greater powers than the governor.</vt:lpstr>
      <vt:lpstr>Governor – Elect Bush had to pay a visit to Lieutenant Governor Bob Bullock after his election. </vt:lpstr>
      <vt:lpstr>Lieutenant Governors of Texas</vt:lpstr>
      <vt:lpstr>One Last Feature:  Legislative Branch Agencies</vt:lpstr>
      <vt:lpstr>The U.S. Congress has developed a variety of internal organizations to assist members of Congress.</vt:lpstr>
      <vt:lpstr>Congressional Budget Office  The CBO provides information related to the budget, including projections, and the costs of various proposals.   NYT: CBO Topics.</vt:lpstr>
      <vt:lpstr>Government Accountability Office  The GAO audits, evaluates and investigates the implementation of government programs.   NYT Topics: GAO.</vt:lpstr>
      <vt:lpstr>Government Printing Office  The GPO prints all documents for the federal government. </vt:lpstr>
      <vt:lpstr>Library of Congress  The LOC is the research library for the United States Congress. </vt:lpstr>
      <vt:lpstr> Congressional Research Service  The CRS provides comprehensive research for members of Congress about any topic of interest, but specifically issues associated with major legislation.   </vt:lpstr>
      <vt:lpstr>Similar institutions at  the State level</vt:lpstr>
      <vt:lpstr>Texas Reference Library</vt:lpstr>
      <vt:lpstr>Texas Ethics Commission  The TEC has several functions, most importantly it has authority over the filing of financial disclosure statements for government officials.</vt:lpstr>
      <vt:lpstr>Next Week:   A look at the nature of individual officeholders within the Congress and Texas Legislature, the way that interests affect the formation of legislation, and a review of recent actions on each level.  </vt:lpstr>
    </vt:vector>
  </TitlesOfParts>
  <Company>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GOVT 2302</dc:title>
  <dc:creator>Kevin Jefferies</dc:creator>
  <cp:lastModifiedBy>Kevin Jefferies</cp:lastModifiedBy>
  <cp:revision>1441</cp:revision>
  <dcterms:created xsi:type="dcterms:W3CDTF">2009-09-10T21:08:50Z</dcterms:created>
  <dcterms:modified xsi:type="dcterms:W3CDTF">2011-09-19T02:26:00Z</dcterms:modified>
</cp:coreProperties>
</file>